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330" r:id="rId2"/>
    <p:sldId id="320" r:id="rId3"/>
    <p:sldId id="318" r:id="rId4"/>
    <p:sldId id="325" r:id="rId5"/>
    <p:sldId id="32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FFFF"/>
    <a:srgbClr val="FFFFCC"/>
    <a:srgbClr val="FFCC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949" autoAdjust="0"/>
    <p:restoredTop sz="94660"/>
  </p:normalViewPr>
  <p:slideViewPr>
    <p:cSldViewPr>
      <p:cViewPr varScale="1">
        <p:scale>
          <a:sx n="83" d="100"/>
          <a:sy n="83" d="100"/>
        </p:scale>
        <p:origin x="451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41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cratkins\Desktop\CENC%20Budget%20Charts%2004%2030%202015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medmrmcA7005\cdmrppublic\Drop%20Boxes\Current\Vu,%20B%20Christie\CENC_PT125017_Cifu\CENC%20Budge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VA </a:t>
            </a:r>
            <a:r>
              <a:rPr lang="en-US" dirty="0"/>
              <a:t>Budget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'Pie Chart _ Budget'!$C$29</c:f>
              <c:strCache>
                <c:ptCount val="1"/>
                <c:pt idx="0">
                  <c:v>% of VA Budget</c:v>
                </c:pt>
              </c:strCache>
            </c:strRef>
          </c:tx>
          <c:explosion val="18"/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Structurally </a:t>
                    </a:r>
                    <a:endParaRPr lang="en-US" dirty="0"/>
                  </a:p>
                  <a:p>
                    <a:r>
                      <a:rPr lang="en-US" dirty="0"/>
                      <a:t>Study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0.10164541932258468"/>
                  <c:y val="-3.19616898849182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White Matter (Jak)
2%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Future Studies
38.51%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'Pie Chart _ Budget'!$A$30:$A$45</c:f>
              <c:strCache>
                <c:ptCount val="16"/>
                <c:pt idx="0">
                  <c:v>Consortium Management</c:v>
                </c:pt>
                <c:pt idx="1">
                  <c:v>Longitudinal Cohort Study</c:v>
                </c:pt>
                <c:pt idx="2">
                  <c:v>Tau Conformation Study</c:v>
                </c:pt>
                <c:pt idx="3">
                  <c:v>Epidemiology Study</c:v>
                </c:pt>
                <c:pt idx="4">
                  <c:v>ADAPT (MacDonald)</c:v>
                </c:pt>
                <c:pt idx="5">
                  <c:v>Otolith Dysfunction (Akin)</c:v>
                </c:pt>
                <c:pt idx="6">
                  <c:v>DTI Standardization</c:v>
                </c:pt>
                <c:pt idx="7">
                  <c:v>Neuroimaging Core</c:v>
                </c:pt>
                <c:pt idx="8">
                  <c:v>Biostatistics Core</c:v>
                </c:pt>
                <c:pt idx="9">
                  <c:v>Data Management Core</c:v>
                </c:pt>
                <c:pt idx="10">
                  <c:v>Neuropathology Core</c:v>
                </c:pt>
                <c:pt idx="11">
                  <c:v>Biorepository Core</c:v>
                </c:pt>
                <c:pt idx="12">
                  <c:v>Vestibular (Klier)</c:v>
                </c:pt>
                <c:pt idx="13">
                  <c:v>Stuctural &amp; Functional (Taber)</c:v>
                </c:pt>
                <c:pt idx="14">
                  <c:v>White Matter (Jak)</c:v>
                </c:pt>
                <c:pt idx="15">
                  <c:v>Future Studies</c:v>
                </c:pt>
              </c:strCache>
            </c:strRef>
          </c:cat>
          <c:val>
            <c:numRef>
              <c:f>'Pie Chart _ Budget'!$C$30:$C$45</c:f>
              <c:numCache>
                <c:formatCode>0.00</c:formatCode>
                <c:ptCount val="16"/>
                <c:pt idx="1">
                  <c:v>22.084291999999998</c:v>
                </c:pt>
                <c:pt idx="2">
                  <c:v>6.3841239999999981</c:v>
                </c:pt>
                <c:pt idx="3">
                  <c:v>4.4268920000000014</c:v>
                </c:pt>
                <c:pt idx="5">
                  <c:v>2.62608</c:v>
                </c:pt>
                <c:pt idx="6">
                  <c:v>3.5700000000000003</c:v>
                </c:pt>
                <c:pt idx="12">
                  <c:v>1.1088639999999998</c:v>
                </c:pt>
                <c:pt idx="13">
                  <c:v>6.1157359999999992</c:v>
                </c:pt>
                <c:pt idx="14">
                  <c:v>2.0411080000000004</c:v>
                </c:pt>
                <c:pt idx="15">
                  <c:v>38.512463999999994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DOD</a:t>
            </a:r>
            <a:r>
              <a:rPr lang="en-US" baseline="0" dirty="0" smtClean="0"/>
              <a:t> Budget</a:t>
            </a:r>
            <a:endParaRPr lang="en-US" dirty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9998310854707524"/>
          <c:y val="7.761870675256502E-2"/>
          <c:w val="0.64953891902126082"/>
          <c:h val="0.82668589693615058"/>
        </c:manualLayout>
      </c:layout>
      <c:pieChart>
        <c:varyColors val="1"/>
        <c:ser>
          <c:idx val="0"/>
          <c:order val="0"/>
          <c:tx>
            <c:strRef>
              <c:f>'Pie Chart _ Budget'!$B$29</c:f>
              <c:strCache>
                <c:ptCount val="1"/>
                <c:pt idx="0">
                  <c:v>% of DoD total budget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Consortium Management
15.5%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Longitudinal Cohort Study
14.5%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Tau Conformation Study
9.8%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.12551181102362205"/>
                  <c:y val="-2.768231176985230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Epidemiology Study
5.6%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935902748998483E-2"/>
                  <c:y val="9.999485358447846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ADAPT (MacDonald)
2.7%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0327117005111207"/>
                  <c:y val="2.3132880448767434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Biostatistics Core
0.9%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Data Management Core
16.1%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087040106828752E-2"/>
                  <c:y val="4.2082239720035004E-2"/>
                </c:manualLayout>
              </c:layout>
              <c:tx>
                <c:rich>
                  <a:bodyPr/>
                  <a:lstStyle/>
                  <a:p>
                    <a:r>
                      <a:rPr lang="en-US" dirty="0" err="1">
                        <a:latin typeface="Calibri" pitchFamily="34" charset="0"/>
                      </a:rPr>
                      <a:t>Biorepository</a:t>
                    </a:r>
                    <a:r>
                      <a:rPr lang="en-US" dirty="0">
                        <a:latin typeface="Calibri" pitchFamily="34" charset="0"/>
                      </a:rPr>
                      <a:t> Core
6.6%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6.2061979094718431E-2"/>
                  <c:y val="-3.708223972003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Vestibular (Klier)
1.5%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0.12285674816963671"/>
                  <c:y val="0.19265580772991608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alibri" pitchFamily="34" charset="0"/>
                      </a:rPr>
                      <a:t>Future Studies
13.7%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'Pie Chart _ Budget'!$A$30:$A$45</c:f>
              <c:strCache>
                <c:ptCount val="16"/>
                <c:pt idx="0">
                  <c:v>Consortium Management</c:v>
                </c:pt>
                <c:pt idx="1">
                  <c:v>Longitudinal Cohort Study</c:v>
                </c:pt>
                <c:pt idx="2">
                  <c:v>Tau Conformation Study</c:v>
                </c:pt>
                <c:pt idx="3">
                  <c:v>Epidemiology Study</c:v>
                </c:pt>
                <c:pt idx="4">
                  <c:v>ADAPT (MacDonald)</c:v>
                </c:pt>
                <c:pt idx="5">
                  <c:v>Otolith Dysfunction (Akin)</c:v>
                </c:pt>
                <c:pt idx="6">
                  <c:v>DTI Standardization</c:v>
                </c:pt>
                <c:pt idx="7">
                  <c:v>Neuroimaging Core</c:v>
                </c:pt>
                <c:pt idx="8">
                  <c:v>Biostatistics Core</c:v>
                </c:pt>
                <c:pt idx="9">
                  <c:v>Data Management Core</c:v>
                </c:pt>
                <c:pt idx="10">
                  <c:v>Neuropathology Core</c:v>
                </c:pt>
                <c:pt idx="11">
                  <c:v>Biorepository Core</c:v>
                </c:pt>
                <c:pt idx="12">
                  <c:v>Vestibular (Klier)</c:v>
                </c:pt>
                <c:pt idx="13">
                  <c:v>Stuctural &amp; Functional (Taber)</c:v>
                </c:pt>
                <c:pt idx="14">
                  <c:v>White Matter (Jak)</c:v>
                </c:pt>
                <c:pt idx="15">
                  <c:v>Future Studies</c:v>
                </c:pt>
              </c:strCache>
            </c:strRef>
          </c:cat>
          <c:val>
            <c:numRef>
              <c:f>'Pie Chart _ Budget'!$B$30:$B$45</c:f>
              <c:numCache>
                <c:formatCode>0.00</c:formatCode>
                <c:ptCount val="16"/>
                <c:pt idx="0">
                  <c:v>15.481990585070612</c:v>
                </c:pt>
                <c:pt idx="1">
                  <c:v>14.542633490248825</c:v>
                </c:pt>
                <c:pt idx="2">
                  <c:v>9.7770275722932087</c:v>
                </c:pt>
                <c:pt idx="3">
                  <c:v>5.5878009414929384</c:v>
                </c:pt>
                <c:pt idx="4">
                  <c:v>2.6899798251513118</c:v>
                </c:pt>
                <c:pt idx="7">
                  <c:v>8.5627626092804316</c:v>
                </c:pt>
                <c:pt idx="8">
                  <c:v>0.92960053799596498</c:v>
                </c:pt>
                <c:pt idx="9">
                  <c:v>16.102423671822457</c:v>
                </c:pt>
                <c:pt idx="10">
                  <c:v>4.4583295225285813</c:v>
                </c:pt>
                <c:pt idx="11">
                  <c:v>6.6381788836583731</c:v>
                </c:pt>
                <c:pt idx="12">
                  <c:v>1.5014848688634836</c:v>
                </c:pt>
                <c:pt idx="15">
                  <c:v>13.72778749159381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  <c:firstSliceAng val="0"/>
      </c:pieChart>
    </c:plotArea>
    <c:plotVisOnly val="1"/>
    <c:dispBlanksAs val="zero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852304564506096E-2"/>
          <c:y val="5.1400554097404488E-2"/>
          <c:w val="0.90866226822950902"/>
          <c:h val="0.5918582668533199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'Pie Chart for Y2Q2'!$E$28</c:f>
              <c:strCache>
                <c:ptCount val="1"/>
                <c:pt idx="0">
                  <c:v>DoD Funds</c:v>
                </c:pt>
              </c:strCache>
            </c:strRef>
          </c:tx>
          <c:invertIfNegative val="0"/>
          <c:cat>
            <c:strRef>
              <c:f>'Pie Chart for Y2Q2'!$A$29:$A$46</c:f>
              <c:strCache>
                <c:ptCount val="18"/>
                <c:pt idx="0">
                  <c:v>Consortium Management</c:v>
                </c:pt>
                <c:pt idx="1">
                  <c:v>Longitudinal Cohort Study</c:v>
                </c:pt>
                <c:pt idx="2">
                  <c:v>Tau Conformation Study</c:v>
                </c:pt>
                <c:pt idx="3">
                  <c:v>Epidemiology Study</c:v>
                </c:pt>
                <c:pt idx="4">
                  <c:v>ADAPT (MacDonald)</c:v>
                </c:pt>
                <c:pt idx="5">
                  <c:v>Otolith Dysfunction (Akin)</c:v>
                </c:pt>
                <c:pt idx="6">
                  <c:v>Vestibular and Sensory Deficits (Klier)</c:v>
                </c:pt>
                <c:pt idx="7">
                  <c:v>Novel White Matter Imaging (Jak)</c:v>
                </c:pt>
                <c:pt idx="8">
                  <c:v>DTI Standardization</c:v>
                </c:pt>
                <c:pt idx="9">
                  <c:v>Neurobiology of Veterans Exposed to Blast (Taber)</c:v>
                </c:pt>
                <c:pt idx="10">
                  <c:v>Visual Sensory Impariments and mTBI (Kardon)</c:v>
                </c:pt>
                <c:pt idx="11">
                  <c:v>Correlates of Neurodegeneration (Davenport)</c:v>
                </c:pt>
                <c:pt idx="12">
                  <c:v>Neuroimaging Core</c:v>
                </c:pt>
                <c:pt idx="13">
                  <c:v>Biostatistics Core</c:v>
                </c:pt>
                <c:pt idx="14">
                  <c:v>Data Management Core</c:v>
                </c:pt>
                <c:pt idx="15">
                  <c:v>Neuropathology Core</c:v>
                </c:pt>
                <c:pt idx="16">
                  <c:v>Biorepository Core</c:v>
                </c:pt>
                <c:pt idx="17">
                  <c:v>Future Studies</c:v>
                </c:pt>
              </c:strCache>
            </c:strRef>
          </c:cat>
          <c:val>
            <c:numRef>
              <c:f>'Pie Chart for Y2Q2'!$E$29:$E$46</c:f>
              <c:numCache>
                <c:formatCode>0.00</c:formatCode>
                <c:ptCount val="18"/>
                <c:pt idx="0">
                  <c:v>5.7554299999999996</c:v>
                </c:pt>
                <c:pt idx="1">
                  <c:v>4.1562239999999999</c:v>
                </c:pt>
                <c:pt idx="2">
                  <c:v>3.6346099999999995</c:v>
                </c:pt>
                <c:pt idx="3">
                  <c:v>2.0772649999999997</c:v>
                </c:pt>
                <c:pt idx="4">
                  <c:v>1</c:v>
                </c:pt>
                <c:pt idx="5">
                  <c:v>0</c:v>
                </c:pt>
                <c:pt idx="6">
                  <c:v>0.55817700000000003</c:v>
                </c:pt>
                <c:pt idx="8">
                  <c:v>0</c:v>
                </c:pt>
                <c:pt idx="10">
                  <c:v>0.23433499999999999</c:v>
                </c:pt>
                <c:pt idx="11">
                  <c:v>0.85837600000000003</c:v>
                </c:pt>
                <c:pt idx="12">
                  <c:v>3.1832069999999999</c:v>
                </c:pt>
                <c:pt idx="13">
                  <c:v>0.34557900000000008</c:v>
                </c:pt>
                <c:pt idx="14">
                  <c:v>5.9860759999999997</c:v>
                </c:pt>
                <c:pt idx="15">
                  <c:v>0.71135800000000005</c:v>
                </c:pt>
                <c:pt idx="16">
                  <c:v>2.467743</c:v>
                </c:pt>
                <c:pt idx="17">
                  <c:v>6.2066620000000006</c:v>
                </c:pt>
              </c:numCache>
            </c:numRef>
          </c:val>
        </c:ser>
        <c:ser>
          <c:idx val="1"/>
          <c:order val="1"/>
          <c:tx>
            <c:strRef>
              <c:f>'Pie Chart for Y2Q2'!$F$28</c:f>
              <c:strCache>
                <c:ptCount val="1"/>
                <c:pt idx="0">
                  <c:v>VA Funds</c:v>
                </c:pt>
              </c:strCache>
            </c:strRef>
          </c:tx>
          <c:invertIfNegative val="0"/>
          <c:cat>
            <c:strRef>
              <c:f>'Pie Chart for Y2Q2'!$A$29:$A$46</c:f>
              <c:strCache>
                <c:ptCount val="18"/>
                <c:pt idx="0">
                  <c:v>Consortium Management</c:v>
                </c:pt>
                <c:pt idx="1">
                  <c:v>Longitudinal Cohort Study</c:v>
                </c:pt>
                <c:pt idx="2">
                  <c:v>Tau Conformation Study</c:v>
                </c:pt>
                <c:pt idx="3">
                  <c:v>Epidemiology Study</c:v>
                </c:pt>
                <c:pt idx="4">
                  <c:v>ADAPT (MacDonald)</c:v>
                </c:pt>
                <c:pt idx="5">
                  <c:v>Otolith Dysfunction (Akin)</c:v>
                </c:pt>
                <c:pt idx="6">
                  <c:v>Vestibular and Sensory Deficits (Klier)</c:v>
                </c:pt>
                <c:pt idx="7">
                  <c:v>Novel White Matter Imaging (Jak)</c:v>
                </c:pt>
                <c:pt idx="8">
                  <c:v>DTI Standardization</c:v>
                </c:pt>
                <c:pt idx="9">
                  <c:v>Neurobiology of Veterans Exposed to Blast (Taber)</c:v>
                </c:pt>
                <c:pt idx="10">
                  <c:v>Visual Sensory Impariments and mTBI (Kardon)</c:v>
                </c:pt>
                <c:pt idx="11">
                  <c:v>Correlates of Neurodegeneration (Davenport)</c:v>
                </c:pt>
                <c:pt idx="12">
                  <c:v>Neuroimaging Core</c:v>
                </c:pt>
                <c:pt idx="13">
                  <c:v>Biostatistics Core</c:v>
                </c:pt>
                <c:pt idx="14">
                  <c:v>Data Management Core</c:v>
                </c:pt>
                <c:pt idx="15">
                  <c:v>Neuropathology Core</c:v>
                </c:pt>
                <c:pt idx="16">
                  <c:v>Biorepository Core</c:v>
                </c:pt>
                <c:pt idx="17">
                  <c:v>Future Studies</c:v>
                </c:pt>
              </c:strCache>
            </c:strRef>
          </c:cat>
          <c:val>
            <c:numRef>
              <c:f>'Pie Chart for Y2Q2'!$F$29:$F$46</c:f>
              <c:numCache>
                <c:formatCode>0.00</c:formatCode>
                <c:ptCount val="18"/>
                <c:pt idx="0">
                  <c:v>0</c:v>
                </c:pt>
                <c:pt idx="1">
                  <c:v>5.8</c:v>
                </c:pt>
                <c:pt idx="2">
                  <c:v>1.6</c:v>
                </c:pt>
                <c:pt idx="3">
                  <c:v>1.1265239999999999</c:v>
                </c:pt>
                <c:pt idx="4">
                  <c:v>0</c:v>
                </c:pt>
                <c:pt idx="5">
                  <c:v>0.65651999999999999</c:v>
                </c:pt>
                <c:pt idx="6">
                  <c:v>0.27721600000000002</c:v>
                </c:pt>
                <c:pt idx="7">
                  <c:v>0.51027699999999987</c:v>
                </c:pt>
                <c:pt idx="8">
                  <c:v>0.450569</c:v>
                </c:pt>
                <c:pt idx="9">
                  <c:v>1.5289339999999998</c:v>
                </c:pt>
                <c:pt idx="10">
                  <c:v>2.238267</c:v>
                </c:pt>
                <c:pt idx="11">
                  <c:v>0.70864900000000008</c:v>
                </c:pt>
                <c:pt idx="12">
                  <c:v>1.4760899999999999</c:v>
                </c:pt>
                <c:pt idx="13">
                  <c:v>0</c:v>
                </c:pt>
                <c:pt idx="14">
                  <c:v>0</c:v>
                </c:pt>
                <c:pt idx="15">
                  <c:v>1.806519</c:v>
                </c:pt>
                <c:pt idx="16">
                  <c:v>0</c:v>
                </c:pt>
                <c:pt idx="17">
                  <c:v>6.820434999999998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9763376"/>
        <c:axId val="179762592"/>
      </c:barChart>
      <c:catAx>
        <c:axId val="1797633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79762592"/>
        <c:crosses val="autoZero"/>
        <c:auto val="1"/>
        <c:lblAlgn val="ctr"/>
        <c:lblOffset val="100"/>
        <c:noMultiLvlLbl val="0"/>
      </c:catAx>
      <c:valAx>
        <c:axId val="179762592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$M</a:t>
                </a:r>
              </a:p>
            </c:rich>
          </c:tx>
          <c:layout>
            <c:manualLayout>
              <c:xMode val="edge"/>
              <c:yMode val="edge"/>
              <c:x val="1.1250273559555254E-2"/>
              <c:y val="0.32020054215502158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797633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2106001822537282"/>
          <c:y val="0.91628280839894993"/>
          <c:w val="0.37553565679549933"/>
          <c:h val="7.947142023913682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0.44444</cdr:x>
      <cdr:y>0.92308</cdr:y>
    </cdr:from>
    <cdr:to>
      <cdr:x>0.47619</cdr:x>
      <cdr:y>1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2133600" y="3657600"/>
          <a:ext cx="152400" cy="3048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0.30159</cdr:x>
      <cdr:y>0.88462</cdr:y>
    </cdr:from>
    <cdr:to>
      <cdr:x>0.39683</cdr:x>
      <cdr:y>0.90385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1447800" y="3505200"/>
          <a:ext cx="457200" cy="762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0.7619</cdr:x>
      <cdr:y>0.51923</cdr:y>
    </cdr:from>
    <cdr:to>
      <cdr:x>1</cdr:x>
      <cdr:y>0.67308</cdr:y>
    </cdr:to>
    <cdr:sp macro="" textlink="">
      <cdr:nvSpPr>
        <cdr:cNvPr id="18" name="TextBox 17"/>
        <cdr:cNvSpPr txBox="1"/>
      </cdr:nvSpPr>
      <cdr:spPr>
        <a:xfrm xmlns:a="http://schemas.openxmlformats.org/drawingml/2006/main">
          <a:off x="3657600" y="2057400"/>
          <a:ext cx="11430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en-US" sz="1000" dirty="0" smtClean="0"/>
            <a:t>Epidemiology Study</a:t>
          </a:r>
        </a:p>
        <a:p xmlns:a="http://schemas.openxmlformats.org/drawingml/2006/main">
          <a:pPr algn="ctr" rtl="0"/>
          <a:r>
            <a:rPr lang="en-US" sz="1000" dirty="0" smtClean="0"/>
            <a:t>4.4%</a:t>
          </a:r>
        </a:p>
        <a:p xmlns:a="http://schemas.openxmlformats.org/drawingml/2006/main">
          <a:pPr algn="ctr"/>
          <a:endParaRPr lang="en-US" sz="1000" dirty="0"/>
        </a:p>
      </cdr:txBody>
    </cdr:sp>
  </cdr:relSizeAnchor>
  <cdr:relSizeAnchor xmlns:cdr="http://schemas.openxmlformats.org/drawingml/2006/chartDrawing">
    <cdr:from>
      <cdr:x>0.63492</cdr:x>
      <cdr:y>0.88462</cdr:y>
    </cdr:from>
    <cdr:to>
      <cdr:x>0.68254</cdr:x>
      <cdr:y>0.97024</cdr:y>
    </cdr:to>
    <cdr:cxnSp macro="">
      <cdr:nvCxnSpPr>
        <cdr:cNvPr id="21" name="Straight Connector 20"/>
        <cdr:cNvCxnSpPr/>
      </cdr:nvCxnSpPr>
      <cdr:spPr>
        <a:xfrm xmlns:a="http://schemas.openxmlformats.org/drawingml/2006/main">
          <a:off x="3048000" y="3505200"/>
          <a:ext cx="228600" cy="339297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0.69841</cdr:x>
      <cdr:y>0.71154</cdr:y>
    </cdr:from>
    <cdr:to>
      <cdr:x>1</cdr:x>
      <cdr:y>0.82692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3352800" y="2819400"/>
          <a:ext cx="14478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/>
          <a:r>
            <a:rPr lang="en-US" sz="1000" dirty="0" smtClean="0"/>
            <a:t>           Tau</a:t>
          </a:r>
          <a:r>
            <a:rPr lang="en-US" sz="1000" baseline="0" dirty="0" smtClean="0"/>
            <a:t> </a:t>
          </a:r>
          <a:r>
            <a:rPr lang="en-US" sz="1000" dirty="0" smtClean="0"/>
            <a:t>Conformation 6.3%</a:t>
          </a:r>
        </a:p>
        <a:p xmlns:a="http://schemas.openxmlformats.org/drawingml/2006/main">
          <a:endParaRPr lang="en-US" sz="10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0.59649</cdr:x>
      <cdr:y>0.85963</cdr:y>
    </cdr:from>
    <cdr:to>
      <cdr:x>0.63158</cdr:x>
      <cdr:y>0.89262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2590800" y="3340700"/>
          <a:ext cx="152400" cy="128201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D3646D-03D3-437C-AC70-3BC3A31B6EE2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1B12BA-B902-43E9-BE71-7436CDEBE1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226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ea typeface="ＭＳ Ｐゴシック" pitchFamily="34" charset="-128"/>
              </a:rPr>
              <a:t>I did some edits on the first paragraph (RDA)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4852" indent="-28263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0541" indent="-22610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2758" indent="-22610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34974" indent="-226108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487191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39407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391624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43840" indent="-226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E7CBCBF-C38E-4E14-91F3-7767C328A82B}" type="slidenum">
              <a:rPr lang="en-US" altLang="en-US" sz="1200">
                <a:latin typeface="Calibri" pitchFamily="34" charset="0"/>
              </a:rPr>
              <a:pPr eaLnBrk="1" hangingPunct="1"/>
              <a:t>1</a:t>
            </a:fld>
            <a:endParaRPr lang="en-US" altLang="en-US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6952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spcAft>
                <a:spcPts val="588"/>
              </a:spcAft>
            </a:pPr>
            <a:r>
              <a:rPr lang="en-US" sz="1100" dirty="0">
                <a:ea typeface="Arial" pitchFamily="34" charset="0"/>
              </a:rPr>
              <a:t>CENC currently executes 11 studies and  4 integrated research cores</a:t>
            </a:r>
          </a:p>
          <a:p>
            <a:pPr lvl="1">
              <a:spcAft>
                <a:spcPts val="588"/>
              </a:spcAft>
            </a:pPr>
            <a:r>
              <a:rPr lang="en-US" sz="1100" dirty="0">
                <a:ea typeface="Arial" pitchFamily="34" charset="0"/>
              </a:rPr>
              <a:t>27 Participating Intuitions coordinated through VCU.</a:t>
            </a:r>
          </a:p>
          <a:p>
            <a:pPr>
              <a:spcAft>
                <a:spcPts val="588"/>
              </a:spcAft>
            </a:pPr>
            <a:r>
              <a:rPr lang="en-US" sz="1100" dirty="0">
                <a:ea typeface="Arial" pitchFamily="34" charset="0"/>
              </a:rPr>
              <a:t>Studies in grey are newly approved by the government steering committee and pending concurrence from Senior Leadership (detailed in a few slides)</a:t>
            </a:r>
          </a:p>
          <a:p>
            <a:pPr marL="168042" indent="-168042">
              <a:buFont typeface="Arial" panose="020B0604020202020204" pitchFamily="34" charset="0"/>
              <a:buChar char="•"/>
            </a:pPr>
            <a:r>
              <a:rPr lang="en-US" sz="1100" dirty="0"/>
              <a:t>These include a data management core, biostatistics core, bio-repository, neuropathology core, and neuroimaging core.  </a:t>
            </a:r>
          </a:p>
          <a:p>
            <a:pPr marL="616154" lvl="1" indent="-168042">
              <a:buFont typeface="Arial" panose="020B0604020202020204" pitchFamily="34" charset="0"/>
              <a:buChar char="•"/>
            </a:pPr>
            <a:r>
              <a:rPr lang="en-US" sz="1100" dirty="0"/>
              <a:t>The neuropathology core is a collaboration between Dr. Dan Perl, USUHS, and Dr. Ann McKee, Boston University and Boston VA. </a:t>
            </a:r>
          </a:p>
          <a:p>
            <a:pPr marL="168042" indent="-168042">
              <a:buFont typeface="Arial" panose="020B0604020202020204" pitchFamily="34" charset="0"/>
              <a:buChar char="•"/>
            </a:pPr>
            <a:r>
              <a:rPr lang="en-US" sz="1100" dirty="0"/>
              <a:t>Consortium studies leverage formerly funded efforts to better focus new studies and maximize scientific output.  </a:t>
            </a:r>
          </a:p>
          <a:p>
            <a:pPr marL="616154" lvl="1" indent="-168042">
              <a:buFont typeface="Arial" panose="020B0604020202020204" pitchFamily="34" charset="0"/>
              <a:buChar char="•"/>
            </a:pPr>
            <a:r>
              <a:rPr lang="en-US" sz="1100" dirty="0"/>
              <a:t>The consortium’s longitudinal study was developed using lessons learned from an FY07 CDMRP-managed effort to the study PI, Dr. William Walker.</a:t>
            </a:r>
          </a:p>
          <a:p>
            <a:pPr marL="616154" lvl="1" indent="-168042">
              <a:buFont typeface="Arial" panose="020B0604020202020204" pitchFamily="34" charset="0"/>
              <a:buChar char="•"/>
            </a:pPr>
            <a:r>
              <a:rPr lang="en-US" sz="1100" dirty="0"/>
              <a:t>E.g. Consortium has brought on Dr. Christine MacDonald, University of Washington, formerly at Washington University, to collect early-phase chronic assessment data on subjects that were part of a landmark in-theater study led by Dr. David Brody (CDMRP managed FY07 and FY09 efforts).  This will enable us to get data on outcome progress from a clinically verified TBI injury. </a:t>
            </a:r>
          </a:p>
          <a:p>
            <a:pPr lvl="1">
              <a:spcAft>
                <a:spcPts val="588"/>
              </a:spcAft>
            </a:pPr>
            <a:endParaRPr lang="en-US" sz="1100" dirty="0">
              <a:ea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395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104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70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966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65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362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67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93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426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4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565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9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cenc.rti.org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63C81-0015-49B6-80F0-491001EAB9E5}" type="datetimeFigureOut">
              <a:rPr lang="en-US" smtClean="0"/>
              <a:pPr/>
              <a:t>5/27/2015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7203E-7844-4214-AA6D-AAC1DE81C8F2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2" descr="CENC">
            <a:hlinkClick r:id="rId13" tooltip="CENC"/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249183"/>
            <a:ext cx="1849030" cy="4754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7849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734567" cy="1066800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3600" dirty="0" smtClean="0">
                <a:cs typeface="+mj-cs"/>
              </a:rPr>
              <a:t>Chronic Effects of Neurotrauma Consortium</a:t>
            </a:r>
            <a:endParaRPr lang="en-US" sz="3600" dirty="0">
              <a:cs typeface="+mj-cs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001000" cy="48006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itchFamily="34" charset="-128"/>
              </a:rPr>
              <a:t>In response to President Obama’s call for a National Research Action Plan (NRAP) in 2013, the Departments of Defense and Veterans Affairs funded a nationwide research consortium to study the short- and long-term effects of concussions sustained during deployment on service members and Veterans.</a:t>
            </a:r>
          </a:p>
          <a:p>
            <a:pPr>
              <a:lnSpc>
                <a:spcPct val="90000"/>
              </a:lnSpc>
            </a:pPr>
            <a:endParaRPr lang="en-US" altLang="en-US" sz="22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itchFamily="34" charset="-128"/>
              </a:rPr>
              <a:t>30+ Universities, 12 VA’s, 3 DoD sites and 3 Institutes</a:t>
            </a:r>
          </a:p>
          <a:p>
            <a:pPr>
              <a:lnSpc>
                <a:spcPct val="90000"/>
              </a:lnSpc>
            </a:pPr>
            <a:endParaRPr lang="en-US" altLang="en-US" sz="22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itchFamily="34" charset="-128"/>
              </a:rPr>
              <a:t>Five-year, $62.2 million award begun in October 2013.</a:t>
            </a:r>
          </a:p>
          <a:p>
            <a:pPr>
              <a:lnSpc>
                <a:spcPct val="90000"/>
              </a:lnSpc>
            </a:pPr>
            <a:endParaRPr lang="en-US" altLang="en-US" sz="22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r>
              <a:rPr lang="en-US" altLang="en-US" sz="2200" dirty="0" smtClean="0">
                <a:ea typeface="ＭＳ Ｐゴシック" pitchFamily="34" charset="-128"/>
              </a:rPr>
              <a:t>CENC also partners with NIH, NINDS, NCAA and NFL research groups to jointly study civilian, sports and combat concussions.</a:t>
            </a:r>
          </a:p>
          <a:p>
            <a:pPr>
              <a:lnSpc>
                <a:spcPct val="90000"/>
              </a:lnSpc>
            </a:pPr>
            <a:endParaRPr lang="en-US" altLang="en-US" sz="22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</a:pPr>
            <a:endParaRPr lang="en-US" altLang="en-US" sz="2200" dirty="0" smtClean="0">
              <a:ea typeface="ＭＳ Ｐゴシック" pitchFamily="34" charset="-128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altLang="en-US" sz="2200" dirty="0" smtClean="0">
                <a:ea typeface="ＭＳ Ｐゴシック" pitchFamily="34" charset="-128"/>
              </a:rPr>
              <a:t>				CENC.RTI.ORG</a:t>
            </a:r>
          </a:p>
        </p:txBody>
      </p:sp>
    </p:spTree>
    <p:extLst>
      <p:ext uri="{BB962C8B-B14F-4D97-AF65-F5344CB8AC3E}">
        <p14:creationId xmlns:p14="http://schemas.microsoft.com/office/powerpoint/2010/main" val="1984207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8698_2_CENC_sites_04-10-15_r3_states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43" y="531526"/>
            <a:ext cx="8195457" cy="572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44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Isosceles Triangle 109"/>
          <p:cNvSpPr>
            <a:spLocks noChangeAspect="1"/>
          </p:cNvSpPr>
          <p:nvPr/>
        </p:nvSpPr>
        <p:spPr>
          <a:xfrm>
            <a:off x="3481863" y="6446710"/>
            <a:ext cx="278448" cy="172593"/>
          </a:xfrm>
          <a:prstGeom prst="triangle">
            <a:avLst/>
          </a:prstGeom>
          <a:solidFill>
            <a:srgbClr val="009900"/>
          </a:solidFill>
          <a:ln>
            <a:solidFill>
              <a:srgbClr val="0099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000" dirty="0"/>
          </a:p>
        </p:txBody>
      </p:sp>
      <p:sp>
        <p:nvSpPr>
          <p:cNvPr id="112" name="TextBox 111"/>
          <p:cNvSpPr txBox="1"/>
          <p:nvPr/>
        </p:nvSpPr>
        <p:spPr>
          <a:xfrm>
            <a:off x="475017" y="152400"/>
            <a:ext cx="81939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CENC Cores &amp; Studies Timeline</a:t>
            </a:r>
            <a:endParaRPr lang="en-US" sz="28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2024150" y="6096364"/>
            <a:ext cx="5715000" cy="246221"/>
            <a:chOff x="1219200" y="5580792"/>
            <a:chExt cx="5715000" cy="246221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1447800" y="5809392"/>
              <a:ext cx="914400" cy="0"/>
            </a:xfrm>
            <a:prstGeom prst="line">
              <a:avLst/>
            </a:prstGeom>
            <a:ln w="15875" cap="flat" cmpd="sng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2362200" y="5809392"/>
              <a:ext cx="914400" cy="0"/>
            </a:xfrm>
            <a:prstGeom prst="line">
              <a:avLst/>
            </a:prstGeom>
            <a:ln w="15875" cap="flat" cmpd="sng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Straight Connector 129"/>
            <p:cNvCxnSpPr/>
            <p:nvPr/>
          </p:nvCxnSpPr>
          <p:spPr>
            <a:xfrm>
              <a:off x="3276600" y="5809392"/>
              <a:ext cx="914400" cy="0"/>
            </a:xfrm>
            <a:prstGeom prst="line">
              <a:avLst/>
            </a:prstGeom>
            <a:ln w="15875" cap="flat" cmpd="sng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/>
            <p:nvPr/>
          </p:nvCxnSpPr>
          <p:spPr>
            <a:xfrm>
              <a:off x="4191000" y="5809392"/>
              <a:ext cx="914400" cy="0"/>
            </a:xfrm>
            <a:prstGeom prst="line">
              <a:avLst/>
            </a:prstGeom>
            <a:ln w="15875" cap="flat" cmpd="sng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TextBox 131"/>
            <p:cNvSpPr txBox="1"/>
            <p:nvPr/>
          </p:nvSpPr>
          <p:spPr>
            <a:xfrm>
              <a:off x="1981200" y="5580792"/>
              <a:ext cx="7489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</a:rPr>
                <a:t>Sept. 2014</a:t>
              </a:r>
              <a:endParaRPr lang="en-US" sz="1000" b="1" dirty="0">
                <a:solidFill>
                  <a:srgbClr val="C00000"/>
                </a:solidFill>
              </a:endParaRPr>
            </a:p>
          </p:txBody>
        </p:sp>
        <p:cxnSp>
          <p:nvCxnSpPr>
            <p:cNvPr id="133" name="Straight Connector 132"/>
            <p:cNvCxnSpPr/>
            <p:nvPr/>
          </p:nvCxnSpPr>
          <p:spPr>
            <a:xfrm>
              <a:off x="5105400" y="5809392"/>
              <a:ext cx="914400" cy="0"/>
            </a:xfrm>
            <a:prstGeom prst="line">
              <a:avLst/>
            </a:prstGeom>
            <a:ln w="15875" cap="flat" cmpd="sng">
              <a:solidFill>
                <a:schemeClr val="tx1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6019800" y="5809392"/>
              <a:ext cx="914400" cy="0"/>
            </a:xfrm>
            <a:prstGeom prst="line">
              <a:avLst/>
            </a:prstGeom>
            <a:ln w="15875" cap="flat" cmpd="sng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Box 89"/>
            <p:cNvSpPr txBox="1"/>
            <p:nvPr/>
          </p:nvSpPr>
          <p:spPr>
            <a:xfrm>
              <a:off x="1219200" y="5580792"/>
              <a:ext cx="7489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</a:rPr>
                <a:t>Sept. 2013</a:t>
              </a:r>
              <a:endParaRPr lang="en-US" sz="1000" b="1" dirty="0">
                <a:solidFill>
                  <a:srgbClr val="C00000"/>
                </a:solidFill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2895600" y="5580792"/>
              <a:ext cx="7489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</a:rPr>
                <a:t>Sept. 2015</a:t>
              </a:r>
              <a:endParaRPr lang="en-US" sz="1000" b="1" dirty="0">
                <a:solidFill>
                  <a:srgbClr val="C00000"/>
                </a:solidFill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3810000" y="5580792"/>
              <a:ext cx="7489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</a:rPr>
                <a:t>Sept. 2016</a:t>
              </a:r>
              <a:endParaRPr lang="en-US" sz="1000" b="1" dirty="0">
                <a:solidFill>
                  <a:srgbClr val="C00000"/>
                </a:solidFill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4724400" y="5580792"/>
              <a:ext cx="7489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</a:rPr>
                <a:t>Sept. 2017</a:t>
              </a:r>
              <a:endParaRPr lang="en-US" sz="1000" b="1" dirty="0">
                <a:solidFill>
                  <a:srgbClr val="C00000"/>
                </a:solidFill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638800" y="5580792"/>
              <a:ext cx="7489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</a:rPr>
                <a:t>Sept. 2018</a:t>
              </a:r>
              <a:endParaRPr lang="en-US" sz="1000" b="1" dirty="0">
                <a:solidFill>
                  <a:srgbClr val="C00000"/>
                </a:solidFill>
              </a:endParaRPr>
            </a:p>
          </p:txBody>
        </p:sp>
      </p:grpSp>
      <p:cxnSp>
        <p:nvCxnSpPr>
          <p:cNvPr id="236" name="Straight Connector 235"/>
          <p:cNvCxnSpPr>
            <a:stCxn id="110" idx="0"/>
          </p:cNvCxnSpPr>
          <p:nvPr/>
        </p:nvCxnSpPr>
        <p:spPr bwMode="auto">
          <a:xfrm flipV="1">
            <a:off x="3621087" y="616057"/>
            <a:ext cx="13929" cy="5830653"/>
          </a:xfrm>
          <a:prstGeom prst="line">
            <a:avLst/>
          </a:prstGeom>
          <a:ln w="19050">
            <a:solidFill>
              <a:srgbClr val="009900"/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96" name="Group 95"/>
          <p:cNvGrpSpPr/>
          <p:nvPr/>
        </p:nvGrpSpPr>
        <p:grpSpPr>
          <a:xfrm>
            <a:off x="224439" y="5825728"/>
            <a:ext cx="7505719" cy="309711"/>
            <a:chOff x="224439" y="5825728"/>
            <a:chExt cx="7505719" cy="309711"/>
          </a:xfrm>
        </p:grpSpPr>
        <p:sp>
          <p:nvSpPr>
            <p:cNvPr id="169" name="TextBox 168"/>
            <p:cNvSpPr txBox="1"/>
            <p:nvPr/>
          </p:nvSpPr>
          <p:spPr>
            <a:xfrm>
              <a:off x="224439" y="5889218"/>
              <a:ext cx="15635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CENC PRP RFAs</a:t>
              </a:r>
              <a:endParaRPr lang="en-US" sz="10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grpSp>
          <p:nvGrpSpPr>
            <p:cNvPr id="69" name="Group 68"/>
            <p:cNvGrpSpPr/>
            <p:nvPr/>
          </p:nvGrpSpPr>
          <p:grpSpPr>
            <a:xfrm>
              <a:off x="2243179" y="5825728"/>
              <a:ext cx="5486979" cy="214552"/>
              <a:chOff x="1590675" y="5428580"/>
              <a:chExt cx="5486979" cy="214552"/>
            </a:xfrm>
          </p:grpSpPr>
          <p:grpSp>
            <p:nvGrpSpPr>
              <p:cNvPr id="170" name="Group 169"/>
              <p:cNvGrpSpPr/>
              <p:nvPr/>
            </p:nvGrpSpPr>
            <p:grpSpPr>
              <a:xfrm>
                <a:off x="1590675" y="5640154"/>
                <a:ext cx="5486979" cy="2545"/>
                <a:chOff x="1463720" y="5196734"/>
                <a:chExt cx="5486979" cy="2545"/>
              </a:xfrm>
            </p:grpSpPr>
            <p:cxnSp>
              <p:nvCxnSpPr>
                <p:cNvPr id="171" name="Straight Connector 170"/>
                <p:cNvCxnSpPr/>
                <p:nvPr/>
              </p:nvCxnSpPr>
              <p:spPr>
                <a:xfrm>
                  <a:off x="6023599" y="5196734"/>
                  <a:ext cx="927100" cy="2545"/>
                </a:xfrm>
                <a:prstGeom prst="line">
                  <a:avLst/>
                </a:prstGeom>
                <a:ln w="19050" cap="flat" cmpd="sng">
                  <a:solidFill>
                    <a:schemeClr val="bg1">
                      <a:lumMod val="5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4" name="Straight Connector 183"/>
                <p:cNvCxnSpPr/>
                <p:nvPr/>
              </p:nvCxnSpPr>
              <p:spPr>
                <a:xfrm>
                  <a:off x="14637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2" name="Straight Connector 211"/>
                <p:cNvCxnSpPr/>
                <p:nvPr/>
              </p:nvCxnSpPr>
              <p:spPr>
                <a:xfrm>
                  <a:off x="23781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Straight Connector 214"/>
                <p:cNvCxnSpPr/>
                <p:nvPr/>
              </p:nvCxnSpPr>
              <p:spPr>
                <a:xfrm>
                  <a:off x="32925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0" name="Straight Connector 219"/>
                <p:cNvCxnSpPr/>
                <p:nvPr/>
              </p:nvCxnSpPr>
              <p:spPr>
                <a:xfrm>
                  <a:off x="42069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2" name="Straight Connector 221"/>
                <p:cNvCxnSpPr/>
                <p:nvPr/>
              </p:nvCxnSpPr>
              <p:spPr>
                <a:xfrm>
                  <a:off x="51213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" name="Down Arrow 20"/>
              <p:cNvSpPr/>
              <p:nvPr/>
            </p:nvSpPr>
            <p:spPr>
              <a:xfrm>
                <a:off x="2686293" y="5428580"/>
                <a:ext cx="167778" cy="214552"/>
              </a:xfrm>
              <a:prstGeom prst="downArrow">
                <a:avLst/>
              </a:prstGeom>
              <a:solidFill>
                <a:srgbClr val="FF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0" name="Down Arrow 259"/>
              <p:cNvSpPr/>
              <p:nvPr/>
            </p:nvSpPr>
            <p:spPr>
              <a:xfrm>
                <a:off x="2061523" y="5428580"/>
                <a:ext cx="167778" cy="214552"/>
              </a:xfrm>
              <a:prstGeom prst="downArrow">
                <a:avLst/>
              </a:prstGeom>
              <a:solidFill>
                <a:srgbClr val="FF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1" name="Down Arrow 260"/>
              <p:cNvSpPr/>
              <p:nvPr/>
            </p:nvSpPr>
            <p:spPr>
              <a:xfrm>
                <a:off x="3052123" y="5428580"/>
                <a:ext cx="167778" cy="214552"/>
              </a:xfrm>
              <a:prstGeom prst="downArrow">
                <a:avLst/>
              </a:prstGeom>
              <a:solidFill>
                <a:srgbClr val="FFCC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1" name="Group 70"/>
          <p:cNvGrpSpPr/>
          <p:nvPr/>
        </p:nvGrpSpPr>
        <p:grpSpPr>
          <a:xfrm>
            <a:off x="222167" y="696632"/>
            <a:ext cx="7516648" cy="246221"/>
            <a:chOff x="222167" y="696632"/>
            <a:chExt cx="7516648" cy="246221"/>
          </a:xfrm>
        </p:grpSpPr>
        <p:sp>
          <p:nvSpPr>
            <p:cNvPr id="223" name="TextBox 222"/>
            <p:cNvSpPr txBox="1"/>
            <p:nvPr/>
          </p:nvSpPr>
          <p:spPr>
            <a:xfrm>
              <a:off x="222167" y="696632"/>
              <a:ext cx="15254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latin typeface="+mj-lt"/>
                </a:rPr>
                <a:t>Coordinating Center</a:t>
              </a:r>
              <a:endParaRPr lang="en-US" sz="1000" dirty="0">
                <a:latin typeface="+mj-lt"/>
              </a:endParaRPr>
            </a:p>
          </p:txBody>
        </p:sp>
        <p:grpSp>
          <p:nvGrpSpPr>
            <p:cNvPr id="247" name="Group 246"/>
            <p:cNvGrpSpPr/>
            <p:nvPr/>
          </p:nvGrpSpPr>
          <p:grpSpPr>
            <a:xfrm>
              <a:off x="2252415" y="743238"/>
              <a:ext cx="5486400" cy="183787"/>
              <a:chOff x="1590675" y="995008"/>
              <a:chExt cx="5486400" cy="183787"/>
            </a:xfrm>
          </p:grpSpPr>
          <p:grpSp>
            <p:nvGrpSpPr>
              <p:cNvPr id="19" name="Group 18"/>
              <p:cNvGrpSpPr/>
              <p:nvPr/>
            </p:nvGrpSpPr>
            <p:grpSpPr>
              <a:xfrm>
                <a:off x="1590675" y="1089301"/>
                <a:ext cx="5486400" cy="0"/>
                <a:chOff x="1465638" y="1089301"/>
                <a:chExt cx="5486400" cy="0"/>
              </a:xfrm>
            </p:grpSpPr>
            <p:cxnSp>
              <p:nvCxnSpPr>
                <p:cNvPr id="214" name="Straight Connector 213"/>
                <p:cNvCxnSpPr/>
                <p:nvPr/>
              </p:nvCxnSpPr>
              <p:spPr>
                <a:xfrm>
                  <a:off x="6037638" y="1089301"/>
                  <a:ext cx="914400" cy="0"/>
                </a:xfrm>
                <a:prstGeom prst="line">
                  <a:avLst/>
                </a:prstGeom>
                <a:ln w="28575" cap="flat" cmpd="sng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Straight Connector 215"/>
                <p:cNvCxnSpPr/>
                <p:nvPr/>
              </p:nvCxnSpPr>
              <p:spPr>
                <a:xfrm>
                  <a:off x="1465638" y="108930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7" name="Straight Connector 216"/>
                <p:cNvCxnSpPr/>
                <p:nvPr/>
              </p:nvCxnSpPr>
              <p:spPr>
                <a:xfrm>
                  <a:off x="2380038" y="108930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Straight Connector 217"/>
                <p:cNvCxnSpPr/>
                <p:nvPr/>
              </p:nvCxnSpPr>
              <p:spPr>
                <a:xfrm>
                  <a:off x="3294438" y="108930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9" name="Straight Connector 218"/>
                <p:cNvCxnSpPr/>
                <p:nvPr/>
              </p:nvCxnSpPr>
              <p:spPr>
                <a:xfrm>
                  <a:off x="4208838" y="108930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1" name="Straight Connector 220"/>
                <p:cNvCxnSpPr/>
                <p:nvPr/>
              </p:nvCxnSpPr>
              <p:spPr>
                <a:xfrm>
                  <a:off x="5108608" y="108930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4" name="Diamond 283"/>
              <p:cNvSpPr/>
              <p:nvPr/>
            </p:nvSpPr>
            <p:spPr>
              <a:xfrm>
                <a:off x="1891723" y="995008"/>
                <a:ext cx="136478" cy="178989"/>
              </a:xfrm>
              <a:prstGeom prst="diamond">
                <a:avLst/>
              </a:prstGeom>
              <a:solidFill>
                <a:srgbClr val="0F13B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3" name="Diamond 292"/>
              <p:cNvSpPr/>
              <p:nvPr/>
            </p:nvSpPr>
            <p:spPr>
              <a:xfrm>
                <a:off x="1618123" y="999806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0" name="Group 69"/>
          <p:cNvGrpSpPr/>
          <p:nvPr/>
        </p:nvGrpSpPr>
        <p:grpSpPr>
          <a:xfrm>
            <a:off x="222167" y="1017201"/>
            <a:ext cx="7507412" cy="246221"/>
            <a:chOff x="222167" y="926348"/>
            <a:chExt cx="7507412" cy="246221"/>
          </a:xfrm>
        </p:grpSpPr>
        <p:sp>
          <p:nvSpPr>
            <p:cNvPr id="191" name="TextBox 190"/>
            <p:cNvSpPr txBox="1"/>
            <p:nvPr/>
          </p:nvSpPr>
          <p:spPr>
            <a:xfrm>
              <a:off x="222167" y="926348"/>
              <a:ext cx="155565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  <a:latin typeface="+mj-lt"/>
                </a:rPr>
                <a:t>Neuroimaging</a:t>
              </a:r>
              <a:endParaRPr lang="en-US" sz="1000" b="1" dirty="0">
                <a:solidFill>
                  <a:srgbClr val="C00000"/>
                </a:solidFill>
                <a:latin typeface="+mj-lt"/>
              </a:endParaRPr>
            </a:p>
          </p:txBody>
        </p:sp>
        <p:grpSp>
          <p:nvGrpSpPr>
            <p:cNvPr id="248" name="Group 247"/>
            <p:cNvGrpSpPr/>
            <p:nvPr/>
          </p:nvGrpSpPr>
          <p:grpSpPr>
            <a:xfrm>
              <a:off x="2243179" y="974609"/>
              <a:ext cx="5486400" cy="180477"/>
              <a:chOff x="1590675" y="1300297"/>
              <a:chExt cx="5486400" cy="180477"/>
            </a:xfrm>
          </p:grpSpPr>
          <p:grpSp>
            <p:nvGrpSpPr>
              <p:cNvPr id="18" name="Group 17"/>
              <p:cNvGrpSpPr/>
              <p:nvPr/>
            </p:nvGrpSpPr>
            <p:grpSpPr>
              <a:xfrm>
                <a:off x="1590675" y="1389792"/>
                <a:ext cx="5486400" cy="0"/>
                <a:chOff x="1447800" y="1389792"/>
                <a:chExt cx="5486400" cy="0"/>
              </a:xfrm>
            </p:grpSpPr>
            <p:cxnSp>
              <p:nvCxnSpPr>
                <p:cNvPr id="177" name="Straight Connector 176"/>
                <p:cNvCxnSpPr/>
                <p:nvPr/>
              </p:nvCxnSpPr>
              <p:spPr>
                <a:xfrm>
                  <a:off x="6019800" y="1389792"/>
                  <a:ext cx="914400" cy="0"/>
                </a:xfrm>
                <a:prstGeom prst="line">
                  <a:avLst/>
                </a:prstGeom>
                <a:ln w="28575" cap="flat" cmpd="sng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2" name="Straight Connector 171"/>
                <p:cNvCxnSpPr/>
                <p:nvPr/>
              </p:nvCxnSpPr>
              <p:spPr>
                <a:xfrm>
                  <a:off x="1447800" y="1389792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/>
                <p:cNvCxnSpPr/>
                <p:nvPr/>
              </p:nvCxnSpPr>
              <p:spPr>
                <a:xfrm>
                  <a:off x="2362200" y="1389792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4" name="Straight Connector 173"/>
                <p:cNvCxnSpPr/>
                <p:nvPr/>
              </p:nvCxnSpPr>
              <p:spPr>
                <a:xfrm>
                  <a:off x="3276600" y="1389792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/>
                <p:cNvCxnSpPr/>
                <p:nvPr/>
              </p:nvCxnSpPr>
              <p:spPr>
                <a:xfrm>
                  <a:off x="4191000" y="1389792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6" name="Straight Connector 175"/>
                <p:cNvCxnSpPr/>
                <p:nvPr/>
              </p:nvCxnSpPr>
              <p:spPr>
                <a:xfrm>
                  <a:off x="5105400" y="1389792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5" name="Diamond 284"/>
              <p:cNvSpPr/>
              <p:nvPr/>
            </p:nvSpPr>
            <p:spPr>
              <a:xfrm>
                <a:off x="1885892" y="1301785"/>
                <a:ext cx="136478" cy="178989"/>
              </a:xfrm>
              <a:prstGeom prst="diamond">
                <a:avLst/>
              </a:prstGeom>
              <a:solidFill>
                <a:srgbClr val="0F13B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4" name="Diamond 293"/>
              <p:cNvSpPr/>
              <p:nvPr/>
            </p:nvSpPr>
            <p:spPr>
              <a:xfrm>
                <a:off x="1618123" y="1300297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2" name="Group 71"/>
          <p:cNvGrpSpPr/>
          <p:nvPr/>
        </p:nvGrpSpPr>
        <p:grpSpPr>
          <a:xfrm>
            <a:off x="222167" y="1337770"/>
            <a:ext cx="7507412" cy="246221"/>
            <a:chOff x="222167" y="1148589"/>
            <a:chExt cx="7507412" cy="246221"/>
          </a:xfrm>
        </p:grpSpPr>
        <p:sp>
          <p:nvSpPr>
            <p:cNvPr id="192" name="TextBox 191"/>
            <p:cNvSpPr txBox="1"/>
            <p:nvPr/>
          </p:nvSpPr>
          <p:spPr>
            <a:xfrm>
              <a:off x="222167" y="1148589"/>
              <a:ext cx="144370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  <a:latin typeface="+mj-lt"/>
                </a:rPr>
                <a:t>Neuropathology</a:t>
              </a:r>
              <a:endParaRPr lang="en-US" sz="1000" b="1" dirty="0">
                <a:solidFill>
                  <a:srgbClr val="C00000"/>
                </a:solidFill>
                <a:latin typeface="+mj-lt"/>
              </a:endParaRPr>
            </a:p>
          </p:txBody>
        </p:sp>
        <p:grpSp>
          <p:nvGrpSpPr>
            <p:cNvPr id="249" name="Group 248"/>
            <p:cNvGrpSpPr/>
            <p:nvPr/>
          </p:nvGrpSpPr>
          <p:grpSpPr>
            <a:xfrm>
              <a:off x="2243179" y="1195395"/>
              <a:ext cx="5486400" cy="183386"/>
              <a:chOff x="1590675" y="1558312"/>
              <a:chExt cx="5486400" cy="183386"/>
            </a:xfrm>
          </p:grpSpPr>
          <p:grpSp>
            <p:nvGrpSpPr>
              <p:cNvPr id="17" name="Group 16"/>
              <p:cNvGrpSpPr/>
              <p:nvPr/>
            </p:nvGrpSpPr>
            <p:grpSpPr>
              <a:xfrm>
                <a:off x="1590675" y="1647807"/>
                <a:ext cx="5486400" cy="0"/>
                <a:chOff x="1447800" y="1671557"/>
                <a:chExt cx="5486400" cy="0"/>
              </a:xfrm>
            </p:grpSpPr>
            <p:cxnSp>
              <p:nvCxnSpPr>
                <p:cNvPr id="198" name="Straight Connector 197"/>
                <p:cNvCxnSpPr/>
                <p:nvPr/>
              </p:nvCxnSpPr>
              <p:spPr>
                <a:xfrm>
                  <a:off x="6019800" y="1671557"/>
                  <a:ext cx="914400" cy="0"/>
                </a:xfrm>
                <a:prstGeom prst="line">
                  <a:avLst/>
                </a:prstGeom>
                <a:ln w="28575" cap="flat" cmpd="sng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>
                <a:xfrm>
                  <a:off x="1447800" y="1671557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>
                <a:xfrm>
                  <a:off x="2362200" y="1671557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>
                <a:xfrm>
                  <a:off x="3276600" y="1671557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6" name="Straight Connector 195"/>
                <p:cNvCxnSpPr/>
                <p:nvPr/>
              </p:nvCxnSpPr>
              <p:spPr>
                <a:xfrm>
                  <a:off x="4191000" y="1671557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/>
                <p:cNvCxnSpPr/>
                <p:nvPr/>
              </p:nvCxnSpPr>
              <p:spPr>
                <a:xfrm>
                  <a:off x="5105400" y="1671557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2" name="Diamond 281"/>
              <p:cNvSpPr/>
              <p:nvPr/>
            </p:nvSpPr>
            <p:spPr>
              <a:xfrm>
                <a:off x="2660455" y="1562709"/>
                <a:ext cx="136478" cy="178989"/>
              </a:xfrm>
              <a:prstGeom prst="diamond">
                <a:avLst/>
              </a:prstGeom>
              <a:solidFill>
                <a:srgbClr val="0F13B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95" name="Diamond 294"/>
              <p:cNvSpPr/>
              <p:nvPr/>
            </p:nvSpPr>
            <p:spPr>
              <a:xfrm>
                <a:off x="1618123" y="1558312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222167" y="1658339"/>
            <a:ext cx="7516983" cy="246221"/>
            <a:chOff x="222167" y="1430035"/>
            <a:chExt cx="7516983" cy="246221"/>
          </a:xfrm>
        </p:grpSpPr>
        <p:sp>
          <p:nvSpPr>
            <p:cNvPr id="199" name="TextBox 198"/>
            <p:cNvSpPr txBox="1"/>
            <p:nvPr/>
          </p:nvSpPr>
          <p:spPr>
            <a:xfrm>
              <a:off x="222167" y="1430035"/>
              <a:ext cx="1741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  <a:latin typeface="+mj-lt"/>
                </a:rPr>
                <a:t>Biorepository</a:t>
              </a:r>
              <a:endParaRPr lang="en-US" sz="1000" b="1" dirty="0">
                <a:solidFill>
                  <a:srgbClr val="C00000"/>
                </a:solidFill>
                <a:latin typeface="+mj-lt"/>
              </a:endParaRPr>
            </a:p>
          </p:txBody>
        </p:sp>
        <p:grpSp>
          <p:nvGrpSpPr>
            <p:cNvPr id="250" name="Group 249"/>
            <p:cNvGrpSpPr/>
            <p:nvPr/>
          </p:nvGrpSpPr>
          <p:grpSpPr>
            <a:xfrm>
              <a:off x="2243179" y="1478682"/>
              <a:ext cx="5495971" cy="179704"/>
              <a:chOff x="1590675" y="1838647"/>
              <a:chExt cx="5495971" cy="179704"/>
            </a:xfrm>
          </p:grpSpPr>
          <p:grpSp>
            <p:nvGrpSpPr>
              <p:cNvPr id="16" name="Group 15"/>
              <p:cNvGrpSpPr/>
              <p:nvPr/>
            </p:nvGrpSpPr>
            <p:grpSpPr>
              <a:xfrm>
                <a:off x="1590675" y="1931111"/>
                <a:ext cx="5495971" cy="0"/>
                <a:chOff x="1447800" y="2002361"/>
                <a:chExt cx="5495971" cy="0"/>
              </a:xfrm>
            </p:grpSpPr>
            <p:cxnSp>
              <p:nvCxnSpPr>
                <p:cNvPr id="258" name="Straight Connector 257"/>
                <p:cNvCxnSpPr/>
                <p:nvPr/>
              </p:nvCxnSpPr>
              <p:spPr>
                <a:xfrm>
                  <a:off x="6029371" y="2002361"/>
                  <a:ext cx="914400" cy="0"/>
                </a:xfrm>
                <a:prstGeom prst="line">
                  <a:avLst/>
                </a:prstGeom>
                <a:ln w="28575" cap="flat" cmpd="sng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14478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0" name="Straight Connector 179"/>
                <p:cNvCxnSpPr/>
                <p:nvPr/>
              </p:nvCxnSpPr>
              <p:spPr>
                <a:xfrm>
                  <a:off x="23622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>
                  <a:off x="32766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2" name="Straight Connector 181"/>
                <p:cNvCxnSpPr/>
                <p:nvPr/>
              </p:nvCxnSpPr>
              <p:spPr>
                <a:xfrm>
                  <a:off x="41910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51054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1" name="Diamond 280"/>
              <p:cNvSpPr/>
              <p:nvPr/>
            </p:nvSpPr>
            <p:spPr>
              <a:xfrm>
                <a:off x="1891723" y="1838647"/>
                <a:ext cx="136478" cy="178989"/>
              </a:xfrm>
              <a:prstGeom prst="diamond">
                <a:avLst/>
              </a:prstGeom>
              <a:solidFill>
                <a:srgbClr val="0F13B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9" name="Diamond 308"/>
              <p:cNvSpPr/>
              <p:nvPr/>
            </p:nvSpPr>
            <p:spPr>
              <a:xfrm>
                <a:off x="1618123" y="1839362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4" name="Group 73"/>
          <p:cNvGrpSpPr/>
          <p:nvPr/>
        </p:nvGrpSpPr>
        <p:grpSpPr>
          <a:xfrm>
            <a:off x="220191" y="1978908"/>
            <a:ext cx="7516984" cy="246221"/>
            <a:chOff x="220191" y="1714014"/>
            <a:chExt cx="7516984" cy="246221"/>
          </a:xfrm>
        </p:grpSpPr>
        <p:sp>
          <p:nvSpPr>
            <p:cNvPr id="306" name="TextBox 305"/>
            <p:cNvSpPr txBox="1"/>
            <p:nvPr/>
          </p:nvSpPr>
          <p:spPr>
            <a:xfrm>
              <a:off x="220191" y="1714014"/>
              <a:ext cx="219615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C00000"/>
                  </a:solidFill>
                  <a:latin typeface="+mj-lt"/>
                </a:rPr>
                <a:t>Data Management &amp; Statistics</a:t>
              </a:r>
              <a:endParaRPr lang="en-US" sz="1000" b="1" dirty="0">
                <a:solidFill>
                  <a:srgbClr val="C00000"/>
                </a:solidFill>
                <a:latin typeface="+mj-lt"/>
              </a:endParaRPr>
            </a:p>
          </p:txBody>
        </p:sp>
        <p:grpSp>
          <p:nvGrpSpPr>
            <p:cNvPr id="316" name="Group 315"/>
            <p:cNvGrpSpPr/>
            <p:nvPr/>
          </p:nvGrpSpPr>
          <p:grpSpPr>
            <a:xfrm>
              <a:off x="2241204" y="1761674"/>
              <a:ext cx="5495971" cy="181679"/>
              <a:chOff x="1588700" y="2133547"/>
              <a:chExt cx="5495971" cy="181679"/>
            </a:xfrm>
          </p:grpSpPr>
          <p:grpSp>
            <p:nvGrpSpPr>
              <p:cNvPr id="298" name="Group 297"/>
              <p:cNvGrpSpPr/>
              <p:nvPr/>
            </p:nvGrpSpPr>
            <p:grpSpPr>
              <a:xfrm>
                <a:off x="1588700" y="2237886"/>
                <a:ext cx="5495971" cy="0"/>
                <a:chOff x="1447800" y="2002361"/>
                <a:chExt cx="5495971" cy="0"/>
              </a:xfrm>
            </p:grpSpPr>
            <p:cxnSp>
              <p:nvCxnSpPr>
                <p:cNvPr id="299" name="Straight Connector 298"/>
                <p:cNvCxnSpPr/>
                <p:nvPr/>
              </p:nvCxnSpPr>
              <p:spPr>
                <a:xfrm>
                  <a:off x="6029371" y="2002361"/>
                  <a:ext cx="914400" cy="0"/>
                </a:xfrm>
                <a:prstGeom prst="line">
                  <a:avLst/>
                </a:prstGeom>
                <a:ln w="28575" cap="flat" cmpd="sng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Straight Connector 299"/>
                <p:cNvCxnSpPr/>
                <p:nvPr/>
              </p:nvCxnSpPr>
              <p:spPr>
                <a:xfrm>
                  <a:off x="14478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1" name="Straight Connector 300"/>
                <p:cNvCxnSpPr/>
                <p:nvPr/>
              </p:nvCxnSpPr>
              <p:spPr>
                <a:xfrm>
                  <a:off x="23622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Straight Connector 301"/>
                <p:cNvCxnSpPr/>
                <p:nvPr/>
              </p:nvCxnSpPr>
              <p:spPr>
                <a:xfrm>
                  <a:off x="32766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3" name="Straight Connector 302"/>
                <p:cNvCxnSpPr/>
                <p:nvPr/>
              </p:nvCxnSpPr>
              <p:spPr>
                <a:xfrm>
                  <a:off x="41910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Straight Connector 303"/>
                <p:cNvCxnSpPr/>
                <p:nvPr/>
              </p:nvCxnSpPr>
              <p:spPr>
                <a:xfrm>
                  <a:off x="5105400" y="2002361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7" name="Diamond 306"/>
              <p:cNvSpPr/>
              <p:nvPr/>
            </p:nvSpPr>
            <p:spPr>
              <a:xfrm>
                <a:off x="1901623" y="2133547"/>
                <a:ext cx="136478" cy="178989"/>
              </a:xfrm>
              <a:prstGeom prst="diamond">
                <a:avLst/>
              </a:prstGeom>
              <a:solidFill>
                <a:srgbClr val="0F13B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0" name="Diamond 309"/>
              <p:cNvSpPr/>
              <p:nvPr/>
            </p:nvSpPr>
            <p:spPr>
              <a:xfrm>
                <a:off x="1618123" y="2136237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6" name="Group 75"/>
          <p:cNvGrpSpPr/>
          <p:nvPr/>
        </p:nvGrpSpPr>
        <p:grpSpPr>
          <a:xfrm>
            <a:off x="222167" y="2299477"/>
            <a:ext cx="7507167" cy="246221"/>
            <a:chOff x="222167" y="2061293"/>
            <a:chExt cx="7507167" cy="246221"/>
          </a:xfrm>
        </p:grpSpPr>
        <p:sp>
          <p:nvSpPr>
            <p:cNvPr id="224" name="TextBox 223"/>
            <p:cNvSpPr txBox="1"/>
            <p:nvPr/>
          </p:nvSpPr>
          <p:spPr>
            <a:xfrm>
              <a:off x="222167" y="2061293"/>
              <a:ext cx="201903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Longitudinal Cohort Study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317" name="Group 316"/>
            <p:cNvGrpSpPr/>
            <p:nvPr/>
          </p:nvGrpSpPr>
          <p:grpSpPr>
            <a:xfrm>
              <a:off x="2243179" y="2107911"/>
              <a:ext cx="5486155" cy="183763"/>
              <a:chOff x="1590675" y="2576867"/>
              <a:chExt cx="5486155" cy="183763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590675" y="2677608"/>
                <a:ext cx="5486155" cy="0"/>
                <a:chOff x="1447800" y="2356983"/>
                <a:chExt cx="5486155" cy="0"/>
              </a:xfrm>
            </p:grpSpPr>
            <p:cxnSp>
              <p:nvCxnSpPr>
                <p:cNvPr id="266" name="Straight Connector 265"/>
                <p:cNvCxnSpPr/>
                <p:nvPr/>
              </p:nvCxnSpPr>
              <p:spPr>
                <a:xfrm>
                  <a:off x="6019555" y="2356983"/>
                  <a:ext cx="914400" cy="0"/>
                </a:xfrm>
                <a:prstGeom prst="line">
                  <a:avLst/>
                </a:prstGeom>
                <a:ln w="28575" cap="flat" cmpd="sng">
                  <a:solidFill>
                    <a:schemeClr val="bg1">
                      <a:lumMod val="50000"/>
                    </a:schemeClr>
                  </a:solidFill>
                  <a:prstDash val="sysDot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6" name="Straight Connector 185"/>
                <p:cNvCxnSpPr/>
                <p:nvPr/>
              </p:nvCxnSpPr>
              <p:spPr>
                <a:xfrm>
                  <a:off x="1447800" y="2356983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7" name="Straight Connector 186"/>
                <p:cNvCxnSpPr/>
                <p:nvPr/>
              </p:nvCxnSpPr>
              <p:spPr>
                <a:xfrm>
                  <a:off x="2362200" y="2356983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8" name="Straight Connector 187"/>
                <p:cNvCxnSpPr/>
                <p:nvPr/>
              </p:nvCxnSpPr>
              <p:spPr>
                <a:xfrm>
                  <a:off x="3276600" y="2356983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/>
                <p:cNvCxnSpPr/>
                <p:nvPr/>
              </p:nvCxnSpPr>
              <p:spPr>
                <a:xfrm>
                  <a:off x="4191000" y="2356983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0" name="Straight Connector 189"/>
                <p:cNvCxnSpPr/>
                <p:nvPr/>
              </p:nvCxnSpPr>
              <p:spPr>
                <a:xfrm>
                  <a:off x="5105400" y="2356983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3" name="Diamond 282"/>
              <p:cNvSpPr/>
              <p:nvPr/>
            </p:nvSpPr>
            <p:spPr>
              <a:xfrm>
                <a:off x="1898284" y="2581641"/>
                <a:ext cx="136478" cy="178989"/>
              </a:xfrm>
              <a:prstGeom prst="diamond">
                <a:avLst/>
              </a:prstGeom>
              <a:solidFill>
                <a:srgbClr val="0F13B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8" name="Diamond 307"/>
              <p:cNvSpPr/>
              <p:nvPr/>
            </p:nvSpPr>
            <p:spPr>
              <a:xfrm>
                <a:off x="1618123" y="2578942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13" name="Diamond 312"/>
              <p:cNvSpPr/>
              <p:nvPr/>
            </p:nvSpPr>
            <p:spPr>
              <a:xfrm>
                <a:off x="2717593" y="2576867"/>
                <a:ext cx="136478" cy="178989"/>
              </a:xfrm>
              <a:prstGeom prst="diamond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23" name="Group 122"/>
          <p:cNvGrpSpPr/>
          <p:nvPr/>
        </p:nvGrpSpPr>
        <p:grpSpPr>
          <a:xfrm>
            <a:off x="7809332" y="1638435"/>
            <a:ext cx="1252450" cy="1419470"/>
            <a:chOff x="7507772" y="4302831"/>
            <a:chExt cx="1567287" cy="1804642"/>
          </a:xfrm>
        </p:grpSpPr>
        <p:grpSp>
          <p:nvGrpSpPr>
            <p:cNvPr id="83" name="Group 82"/>
            <p:cNvGrpSpPr/>
            <p:nvPr/>
          </p:nvGrpSpPr>
          <p:grpSpPr>
            <a:xfrm>
              <a:off x="7518894" y="4302831"/>
              <a:ext cx="979631" cy="276999"/>
              <a:chOff x="8003004" y="4033881"/>
              <a:chExt cx="979631" cy="276999"/>
            </a:xfrm>
          </p:grpSpPr>
          <p:sp>
            <p:nvSpPr>
              <p:cNvPr id="320" name="Diamond 319"/>
              <p:cNvSpPr/>
              <p:nvPr/>
            </p:nvSpPr>
            <p:spPr>
              <a:xfrm>
                <a:off x="8003004" y="4082886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4" name="TextBox 323"/>
              <p:cNvSpPr txBox="1"/>
              <p:nvPr/>
            </p:nvSpPr>
            <p:spPr>
              <a:xfrm>
                <a:off x="8113675" y="4033881"/>
                <a:ext cx="86896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+mj-lt"/>
                  </a:rPr>
                  <a:t>Approva</a:t>
                </a:r>
                <a:r>
                  <a:rPr lang="en-US" sz="1200" dirty="0" smtClean="0">
                    <a:latin typeface="+mj-lt"/>
                  </a:rPr>
                  <a:t>l</a:t>
                </a:r>
                <a:endParaRPr lang="en-US" sz="1200" dirty="0">
                  <a:latin typeface="+mj-lt"/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7518894" y="4591330"/>
              <a:ext cx="1554377" cy="400110"/>
              <a:chOff x="8003004" y="4343921"/>
              <a:chExt cx="1554377" cy="400110"/>
            </a:xfrm>
          </p:grpSpPr>
          <p:sp>
            <p:nvSpPr>
              <p:cNvPr id="321" name="Diamond 320"/>
              <p:cNvSpPr/>
              <p:nvPr/>
            </p:nvSpPr>
            <p:spPr>
              <a:xfrm>
                <a:off x="8003004" y="4485259"/>
                <a:ext cx="136478" cy="178989"/>
              </a:xfrm>
              <a:prstGeom prst="diamond">
                <a:avLst/>
              </a:prstGeom>
              <a:solidFill>
                <a:srgbClr val="0F13B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5" name="TextBox 324"/>
              <p:cNvSpPr txBox="1"/>
              <p:nvPr/>
            </p:nvSpPr>
            <p:spPr>
              <a:xfrm>
                <a:off x="8113675" y="4343921"/>
                <a:ext cx="14437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+mj-lt"/>
                  </a:rPr>
                  <a:t>Initiation </a:t>
                </a:r>
                <a:br>
                  <a:rPr lang="en-US" sz="1000" dirty="0" smtClean="0">
                    <a:latin typeface="+mj-lt"/>
                  </a:rPr>
                </a:br>
                <a:r>
                  <a:rPr lang="en-US" sz="1000" dirty="0" smtClean="0">
                    <a:latin typeface="+mj-lt"/>
                  </a:rPr>
                  <a:t>of Activities</a:t>
                </a:r>
                <a:endParaRPr lang="en-US" sz="1000" dirty="0">
                  <a:latin typeface="+mj-lt"/>
                </a:endParaRPr>
              </a:p>
            </p:txBody>
          </p:sp>
        </p:grpSp>
        <p:grpSp>
          <p:nvGrpSpPr>
            <p:cNvPr id="81" name="Group 80"/>
            <p:cNvGrpSpPr/>
            <p:nvPr/>
          </p:nvGrpSpPr>
          <p:grpSpPr>
            <a:xfrm>
              <a:off x="7518894" y="4990661"/>
              <a:ext cx="1554377" cy="400110"/>
              <a:chOff x="8003004" y="4783804"/>
              <a:chExt cx="1554377" cy="400110"/>
            </a:xfrm>
          </p:grpSpPr>
          <p:sp>
            <p:nvSpPr>
              <p:cNvPr id="322" name="Diamond 321"/>
              <p:cNvSpPr/>
              <p:nvPr/>
            </p:nvSpPr>
            <p:spPr>
              <a:xfrm>
                <a:off x="8003004" y="4925142"/>
                <a:ext cx="136478" cy="178989"/>
              </a:xfrm>
              <a:prstGeom prst="diamond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6" name="TextBox 325"/>
              <p:cNvSpPr txBox="1"/>
              <p:nvPr/>
            </p:nvSpPr>
            <p:spPr>
              <a:xfrm>
                <a:off x="8113675" y="4783804"/>
                <a:ext cx="14437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+mj-lt"/>
                  </a:rPr>
                  <a:t>First Human </a:t>
                </a:r>
                <a:br>
                  <a:rPr lang="en-US" sz="1000" dirty="0" smtClean="0">
                    <a:latin typeface="+mj-lt"/>
                  </a:rPr>
                </a:br>
                <a:r>
                  <a:rPr lang="en-US" sz="1000" dirty="0" smtClean="0">
                    <a:latin typeface="+mj-lt"/>
                  </a:rPr>
                  <a:t>Subject</a:t>
                </a:r>
                <a:endParaRPr lang="en-US" sz="1000" dirty="0">
                  <a:latin typeface="+mj-lt"/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7518894" y="5371520"/>
              <a:ext cx="1554377" cy="400110"/>
              <a:chOff x="8003004" y="5171182"/>
              <a:chExt cx="1554377" cy="400110"/>
            </a:xfrm>
          </p:grpSpPr>
          <p:sp>
            <p:nvSpPr>
              <p:cNvPr id="323" name="Diamond 322"/>
              <p:cNvSpPr/>
              <p:nvPr/>
            </p:nvSpPr>
            <p:spPr>
              <a:xfrm>
                <a:off x="8003004" y="5312520"/>
                <a:ext cx="136478" cy="178989"/>
              </a:xfrm>
              <a:prstGeom prst="diamond">
                <a:avLst/>
              </a:prstGeom>
              <a:gradFill flip="none" rotWithShape="1">
                <a:gsLst>
                  <a:gs pos="98000">
                    <a:srgbClr val="0F13B1"/>
                  </a:gs>
                  <a:gs pos="5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7" name="TextBox 326"/>
              <p:cNvSpPr txBox="1"/>
              <p:nvPr/>
            </p:nvSpPr>
            <p:spPr>
              <a:xfrm>
                <a:off x="8113675" y="5171182"/>
                <a:ext cx="144370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+mj-lt"/>
                  </a:rPr>
                  <a:t>Projected </a:t>
                </a:r>
                <a:br>
                  <a:rPr lang="en-US" sz="1000" dirty="0" smtClean="0">
                    <a:latin typeface="+mj-lt"/>
                  </a:rPr>
                </a:br>
                <a:r>
                  <a:rPr lang="en-US" sz="1000" dirty="0" smtClean="0">
                    <a:latin typeface="+mj-lt"/>
                  </a:rPr>
                  <a:t>Initiation</a:t>
                </a:r>
                <a:endParaRPr lang="en-US" sz="1000" dirty="0">
                  <a:latin typeface="+mj-lt"/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7507772" y="5789324"/>
              <a:ext cx="1567287" cy="318149"/>
              <a:chOff x="7507772" y="5789324"/>
              <a:chExt cx="1567287" cy="318149"/>
            </a:xfrm>
          </p:grpSpPr>
          <p:sp>
            <p:nvSpPr>
              <p:cNvPr id="329" name="TextBox 328"/>
              <p:cNvSpPr txBox="1"/>
              <p:nvPr/>
            </p:nvSpPr>
            <p:spPr>
              <a:xfrm>
                <a:off x="7631353" y="5789324"/>
                <a:ext cx="144370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latin typeface="+mj-lt"/>
                  </a:rPr>
                  <a:t>Projected Completion</a:t>
                </a:r>
                <a:endParaRPr lang="en-US" sz="1000" dirty="0">
                  <a:latin typeface="+mj-lt"/>
                </a:endParaRPr>
              </a:p>
            </p:txBody>
          </p:sp>
          <p:sp>
            <p:nvSpPr>
              <p:cNvPr id="84" name="Octagon 83"/>
              <p:cNvSpPr/>
              <p:nvPr/>
            </p:nvSpPr>
            <p:spPr>
              <a:xfrm>
                <a:off x="7507772" y="5938667"/>
                <a:ext cx="154992" cy="168806"/>
              </a:xfrm>
              <a:prstGeom prst="octagon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7" name="Group 76"/>
          <p:cNvGrpSpPr/>
          <p:nvPr/>
        </p:nvGrpSpPr>
        <p:grpSpPr>
          <a:xfrm>
            <a:off x="222167" y="2620046"/>
            <a:ext cx="7513105" cy="246221"/>
            <a:chOff x="222167" y="2421255"/>
            <a:chExt cx="7513105" cy="246221"/>
          </a:xfrm>
        </p:grpSpPr>
        <p:sp>
          <p:nvSpPr>
            <p:cNvPr id="225" name="TextBox 224"/>
            <p:cNvSpPr txBox="1"/>
            <p:nvPr/>
          </p:nvSpPr>
          <p:spPr>
            <a:xfrm>
              <a:off x="222167" y="2421255"/>
              <a:ext cx="15635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Tau Conformation 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2" name="Group 1"/>
            <p:cNvGrpSpPr/>
            <p:nvPr/>
          </p:nvGrpSpPr>
          <p:grpSpPr>
            <a:xfrm>
              <a:off x="2607465" y="2463148"/>
              <a:ext cx="5127807" cy="193212"/>
              <a:chOff x="2062541" y="2927275"/>
              <a:chExt cx="5127807" cy="193212"/>
            </a:xfrm>
          </p:grpSpPr>
          <p:grpSp>
            <p:nvGrpSpPr>
              <p:cNvPr id="318" name="Group 317"/>
              <p:cNvGrpSpPr/>
              <p:nvPr/>
            </p:nvGrpSpPr>
            <p:grpSpPr>
              <a:xfrm>
                <a:off x="2062541" y="2936511"/>
                <a:ext cx="5127807" cy="183976"/>
                <a:chOff x="1954961" y="2927275"/>
                <a:chExt cx="5127807" cy="183976"/>
              </a:xfrm>
            </p:grpSpPr>
            <p:cxnSp>
              <p:nvCxnSpPr>
                <p:cNvPr id="237" name="Straight Connector 236"/>
                <p:cNvCxnSpPr>
                  <a:stCxn id="311" idx="1"/>
                </p:cNvCxnSpPr>
                <p:nvPr/>
              </p:nvCxnSpPr>
              <p:spPr>
                <a:xfrm>
                  <a:off x="1954961" y="3021757"/>
                  <a:ext cx="550114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oup 13"/>
                <p:cNvGrpSpPr/>
                <p:nvPr/>
              </p:nvGrpSpPr>
              <p:grpSpPr>
                <a:xfrm>
                  <a:off x="2505075" y="3021757"/>
                  <a:ext cx="4577693" cy="0"/>
                  <a:chOff x="2362200" y="2701132"/>
                  <a:chExt cx="4577693" cy="0"/>
                </a:xfrm>
              </p:grpSpPr>
              <p:cxnSp>
                <p:nvCxnSpPr>
                  <p:cNvPr id="128" name="Straight Connector 127"/>
                  <p:cNvCxnSpPr/>
                  <p:nvPr/>
                </p:nvCxnSpPr>
                <p:spPr>
                  <a:xfrm>
                    <a:off x="2362200" y="2701132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7" name="Straight Connector 136"/>
                  <p:cNvCxnSpPr/>
                  <p:nvPr/>
                </p:nvCxnSpPr>
                <p:spPr>
                  <a:xfrm>
                    <a:off x="3276600" y="2701132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8" name="Straight Connector 137"/>
                  <p:cNvCxnSpPr/>
                  <p:nvPr/>
                </p:nvCxnSpPr>
                <p:spPr>
                  <a:xfrm>
                    <a:off x="4191000" y="2701132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9" name="Straight Connector 138"/>
                  <p:cNvCxnSpPr/>
                  <p:nvPr/>
                </p:nvCxnSpPr>
                <p:spPr>
                  <a:xfrm>
                    <a:off x="5105400" y="2701132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1" name="Straight Connector 270"/>
                  <p:cNvCxnSpPr/>
                  <p:nvPr/>
                </p:nvCxnSpPr>
                <p:spPr>
                  <a:xfrm>
                    <a:off x="6057243" y="2701132"/>
                    <a:ext cx="88265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8" name="Diamond 277"/>
                <p:cNvSpPr/>
                <p:nvPr/>
              </p:nvSpPr>
              <p:spPr>
                <a:xfrm>
                  <a:off x="2032684" y="2927275"/>
                  <a:ext cx="136478" cy="178989"/>
                </a:xfrm>
                <a:prstGeom prst="diamond">
                  <a:avLst/>
                </a:prstGeom>
                <a:solidFill>
                  <a:srgbClr val="0F13B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11" name="Diamond 310"/>
                <p:cNvSpPr/>
                <p:nvPr/>
              </p:nvSpPr>
              <p:spPr>
                <a:xfrm>
                  <a:off x="1954961" y="2932262"/>
                  <a:ext cx="136478" cy="178989"/>
                </a:xfrm>
                <a:prstGeom prst="diamond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30" name="Octagon 329"/>
              <p:cNvSpPr/>
              <p:nvPr/>
            </p:nvSpPr>
            <p:spPr>
              <a:xfrm>
                <a:off x="6178129" y="2927275"/>
                <a:ext cx="154992" cy="168806"/>
              </a:xfrm>
              <a:prstGeom prst="octagon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78" name="Group 77"/>
          <p:cNvGrpSpPr/>
          <p:nvPr/>
        </p:nvGrpSpPr>
        <p:grpSpPr>
          <a:xfrm>
            <a:off x="222167" y="2940615"/>
            <a:ext cx="7512504" cy="246221"/>
            <a:chOff x="222167" y="2729220"/>
            <a:chExt cx="7512504" cy="246221"/>
          </a:xfrm>
        </p:grpSpPr>
        <p:sp>
          <p:nvSpPr>
            <p:cNvPr id="226" name="TextBox 225"/>
            <p:cNvSpPr txBox="1"/>
            <p:nvPr/>
          </p:nvSpPr>
          <p:spPr>
            <a:xfrm>
              <a:off x="222167" y="2729220"/>
              <a:ext cx="15635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ADAPT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3" name="Group 2"/>
            <p:cNvGrpSpPr/>
            <p:nvPr/>
          </p:nvGrpSpPr>
          <p:grpSpPr>
            <a:xfrm>
              <a:off x="2892617" y="2772011"/>
              <a:ext cx="4842054" cy="191416"/>
              <a:chOff x="2347693" y="3237551"/>
              <a:chExt cx="4842054" cy="191416"/>
            </a:xfrm>
          </p:grpSpPr>
          <p:grpSp>
            <p:nvGrpSpPr>
              <p:cNvPr id="319" name="Group 318"/>
              <p:cNvGrpSpPr/>
              <p:nvPr/>
            </p:nvGrpSpPr>
            <p:grpSpPr>
              <a:xfrm>
                <a:off x="2347693" y="3237551"/>
                <a:ext cx="4842054" cy="180912"/>
                <a:chOff x="2240113" y="3228315"/>
                <a:chExt cx="4842054" cy="180912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2382988" y="3319732"/>
                  <a:ext cx="4699179" cy="6825"/>
                  <a:chOff x="2240113" y="2999107"/>
                  <a:chExt cx="4699179" cy="6825"/>
                </a:xfrm>
              </p:grpSpPr>
              <p:cxnSp>
                <p:nvCxnSpPr>
                  <p:cNvPr id="267" name="Straight Connector 266"/>
                  <p:cNvCxnSpPr/>
                  <p:nvPr/>
                </p:nvCxnSpPr>
                <p:spPr>
                  <a:xfrm>
                    <a:off x="6024892" y="3005932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0" name="Straight Connector 139"/>
                  <p:cNvCxnSpPr>
                    <a:stCxn id="292" idx="1"/>
                  </p:cNvCxnSpPr>
                  <p:nvPr/>
                </p:nvCxnSpPr>
                <p:spPr>
                  <a:xfrm>
                    <a:off x="2240113" y="2999107"/>
                    <a:ext cx="264962" cy="6825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1" name="Straight Connector 140"/>
                  <p:cNvCxnSpPr/>
                  <p:nvPr/>
                </p:nvCxnSpPr>
                <p:spPr>
                  <a:xfrm>
                    <a:off x="2362200" y="3005932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/>
                  <p:nvPr/>
                </p:nvCxnSpPr>
                <p:spPr>
                  <a:xfrm>
                    <a:off x="3276600" y="3005932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3" name="Straight Connector 142"/>
                  <p:cNvCxnSpPr/>
                  <p:nvPr/>
                </p:nvCxnSpPr>
                <p:spPr>
                  <a:xfrm>
                    <a:off x="4191000" y="3005932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Straight Connector 143"/>
                  <p:cNvCxnSpPr/>
                  <p:nvPr/>
                </p:nvCxnSpPr>
                <p:spPr>
                  <a:xfrm>
                    <a:off x="5105400" y="3005932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80" name="Diamond 279"/>
                <p:cNvSpPr/>
                <p:nvPr/>
              </p:nvSpPr>
              <p:spPr>
                <a:xfrm>
                  <a:off x="2556673" y="3230238"/>
                  <a:ext cx="136478" cy="178989"/>
                </a:xfrm>
                <a:prstGeom prst="diamond">
                  <a:avLst/>
                </a:prstGeom>
                <a:solidFill>
                  <a:srgbClr val="0F13B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2" name="Diamond 291"/>
                <p:cNvSpPr/>
                <p:nvPr/>
              </p:nvSpPr>
              <p:spPr>
                <a:xfrm>
                  <a:off x="2240113" y="3230237"/>
                  <a:ext cx="136478" cy="178989"/>
                </a:xfrm>
                <a:prstGeom prst="diamond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14" name="Diamond 313"/>
                <p:cNvSpPr/>
                <p:nvPr/>
              </p:nvSpPr>
              <p:spPr>
                <a:xfrm>
                  <a:off x="2596872" y="3228315"/>
                  <a:ext cx="136478" cy="178989"/>
                </a:xfrm>
                <a:prstGeom prst="diamond">
                  <a:avLst/>
                </a:prstGeom>
                <a:solidFill>
                  <a:srgbClr val="FFFF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31" name="Octagon 330"/>
              <p:cNvSpPr/>
              <p:nvPr/>
            </p:nvSpPr>
            <p:spPr>
              <a:xfrm>
                <a:off x="4365732" y="3260161"/>
                <a:ext cx="154992" cy="168806"/>
              </a:xfrm>
              <a:prstGeom prst="octagon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7" name="Group 86"/>
          <p:cNvGrpSpPr/>
          <p:nvPr/>
        </p:nvGrpSpPr>
        <p:grpSpPr>
          <a:xfrm>
            <a:off x="222167" y="3581753"/>
            <a:ext cx="7509227" cy="246221"/>
            <a:chOff x="222167" y="3315640"/>
            <a:chExt cx="7509227" cy="246221"/>
          </a:xfrm>
        </p:grpSpPr>
        <p:sp>
          <p:nvSpPr>
            <p:cNvPr id="231" name="TextBox 230"/>
            <p:cNvSpPr txBox="1"/>
            <p:nvPr/>
          </p:nvSpPr>
          <p:spPr>
            <a:xfrm>
              <a:off x="222167" y="3315640"/>
              <a:ext cx="15635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DTI Standardization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2892617" y="3360500"/>
              <a:ext cx="4838777" cy="187279"/>
              <a:chOff x="2347693" y="3389326"/>
              <a:chExt cx="4838777" cy="187279"/>
            </a:xfrm>
          </p:grpSpPr>
          <p:grpSp>
            <p:nvGrpSpPr>
              <p:cNvPr id="65" name="Group 64"/>
              <p:cNvGrpSpPr/>
              <p:nvPr/>
            </p:nvGrpSpPr>
            <p:grpSpPr>
              <a:xfrm>
                <a:off x="2347693" y="3389326"/>
                <a:ext cx="4838777" cy="178990"/>
                <a:chOff x="2240113" y="3915778"/>
                <a:chExt cx="4838777" cy="178990"/>
              </a:xfrm>
            </p:grpSpPr>
            <p:grpSp>
              <p:nvGrpSpPr>
                <p:cNvPr id="11" name="Group 10"/>
                <p:cNvGrpSpPr/>
                <p:nvPr/>
              </p:nvGrpSpPr>
              <p:grpSpPr>
                <a:xfrm>
                  <a:off x="2382988" y="4005273"/>
                  <a:ext cx="4695902" cy="3546"/>
                  <a:chOff x="2240113" y="3684648"/>
                  <a:chExt cx="4695902" cy="3546"/>
                </a:xfrm>
              </p:grpSpPr>
              <p:cxnSp>
                <p:nvCxnSpPr>
                  <p:cNvPr id="272" name="Straight Connector 271"/>
                  <p:cNvCxnSpPr/>
                  <p:nvPr/>
                </p:nvCxnSpPr>
                <p:spPr>
                  <a:xfrm>
                    <a:off x="5989865" y="3688194"/>
                    <a:ext cx="94615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5" name="Straight Connector 154"/>
                  <p:cNvCxnSpPr>
                    <a:stCxn id="290" idx="1"/>
                  </p:cNvCxnSpPr>
                  <p:nvPr/>
                </p:nvCxnSpPr>
                <p:spPr>
                  <a:xfrm>
                    <a:off x="2240113" y="3684648"/>
                    <a:ext cx="264962" cy="3546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Straight Connector 155"/>
                  <p:cNvCxnSpPr/>
                  <p:nvPr/>
                </p:nvCxnSpPr>
                <p:spPr>
                  <a:xfrm>
                    <a:off x="2362200" y="3688194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7" name="Straight Connector 156"/>
                  <p:cNvCxnSpPr/>
                  <p:nvPr/>
                </p:nvCxnSpPr>
                <p:spPr>
                  <a:xfrm>
                    <a:off x="3276600" y="3688194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Straight Connector 157"/>
                  <p:cNvCxnSpPr/>
                  <p:nvPr/>
                </p:nvCxnSpPr>
                <p:spPr>
                  <a:xfrm>
                    <a:off x="4191000" y="3688194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9" name="Straight Connector 158"/>
                  <p:cNvCxnSpPr/>
                  <p:nvPr/>
                </p:nvCxnSpPr>
                <p:spPr>
                  <a:xfrm>
                    <a:off x="5105400" y="3688194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5" name="Diamond 274"/>
                <p:cNvSpPr/>
                <p:nvPr/>
              </p:nvSpPr>
              <p:spPr>
                <a:xfrm>
                  <a:off x="2556673" y="3915779"/>
                  <a:ext cx="136478" cy="178989"/>
                </a:xfrm>
                <a:prstGeom prst="diamond">
                  <a:avLst/>
                </a:prstGeom>
                <a:solidFill>
                  <a:srgbClr val="0F13B1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0" name="Diamond 289"/>
                <p:cNvSpPr/>
                <p:nvPr/>
              </p:nvSpPr>
              <p:spPr>
                <a:xfrm>
                  <a:off x="2240113" y="3915778"/>
                  <a:ext cx="136478" cy="178989"/>
                </a:xfrm>
                <a:prstGeom prst="diamond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32" name="Octagon 331"/>
              <p:cNvSpPr/>
              <p:nvPr/>
            </p:nvSpPr>
            <p:spPr>
              <a:xfrm>
                <a:off x="3532828" y="3407799"/>
                <a:ext cx="154992" cy="168806"/>
              </a:xfrm>
              <a:prstGeom prst="octagon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9" name="Group 88"/>
          <p:cNvGrpSpPr/>
          <p:nvPr/>
        </p:nvGrpSpPr>
        <p:grpSpPr>
          <a:xfrm>
            <a:off x="222167" y="4222891"/>
            <a:ext cx="7507991" cy="246221"/>
            <a:chOff x="222167" y="3925916"/>
            <a:chExt cx="7507991" cy="246221"/>
          </a:xfrm>
        </p:grpSpPr>
        <p:sp>
          <p:nvSpPr>
            <p:cNvPr id="145" name="TextBox 144"/>
            <p:cNvSpPr txBox="1"/>
            <p:nvPr/>
          </p:nvSpPr>
          <p:spPr>
            <a:xfrm>
              <a:off x="222167" y="3925916"/>
              <a:ext cx="314100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Vestibular Systems &amp; Cognitive Adaptation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3461536" y="3970303"/>
              <a:ext cx="4268622" cy="188225"/>
              <a:chOff x="2916612" y="4651009"/>
              <a:chExt cx="4268622" cy="188225"/>
            </a:xfrm>
          </p:grpSpPr>
          <p:grpSp>
            <p:nvGrpSpPr>
              <p:cNvPr id="67" name="Group 66"/>
              <p:cNvGrpSpPr/>
              <p:nvPr/>
            </p:nvGrpSpPr>
            <p:grpSpPr>
              <a:xfrm>
                <a:off x="2916612" y="4652915"/>
                <a:ext cx="4268622" cy="186319"/>
                <a:chOff x="2809032" y="4643679"/>
                <a:chExt cx="4268622" cy="186319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2809032" y="4733173"/>
                  <a:ext cx="4268622" cy="6523"/>
                  <a:chOff x="2666157" y="4412548"/>
                  <a:chExt cx="4268622" cy="6523"/>
                </a:xfrm>
              </p:grpSpPr>
              <p:cxnSp>
                <p:nvCxnSpPr>
                  <p:cNvPr id="270" name="Straight Connector 269"/>
                  <p:cNvCxnSpPr/>
                  <p:nvPr/>
                </p:nvCxnSpPr>
                <p:spPr>
                  <a:xfrm>
                    <a:off x="6007679" y="4416526"/>
                    <a:ext cx="927100" cy="2545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8" name="Straight Connector 207"/>
                  <p:cNvCxnSpPr>
                    <a:stCxn id="288" idx="1"/>
                  </p:cNvCxnSpPr>
                  <p:nvPr/>
                </p:nvCxnSpPr>
                <p:spPr>
                  <a:xfrm flipV="1">
                    <a:off x="2666157" y="4412548"/>
                    <a:ext cx="605677" cy="1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9" name="Straight Connector 208"/>
                  <p:cNvCxnSpPr/>
                  <p:nvPr/>
                </p:nvCxnSpPr>
                <p:spPr>
                  <a:xfrm>
                    <a:off x="3276600" y="4416526"/>
                    <a:ext cx="914400" cy="0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0" name="Straight Connector 209"/>
                  <p:cNvCxnSpPr/>
                  <p:nvPr/>
                </p:nvCxnSpPr>
                <p:spPr>
                  <a:xfrm flipV="1">
                    <a:off x="4191000" y="4412548"/>
                    <a:ext cx="899770" cy="3979"/>
                  </a:xfrm>
                  <a:prstGeom prst="line">
                    <a:avLst/>
                  </a:prstGeom>
                  <a:ln w="15875" cap="flat" cmpd="sng">
                    <a:solidFill>
                      <a:schemeClr val="tx1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1" name="Straight Connector 210"/>
                  <p:cNvCxnSpPr/>
                  <p:nvPr/>
                </p:nvCxnSpPr>
                <p:spPr>
                  <a:xfrm>
                    <a:off x="5107173" y="4414787"/>
                    <a:ext cx="912627" cy="1739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headEnd type="oval" w="med" len="med"/>
                    <a:tailEnd type="oval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3" name="Diamond 272"/>
                <p:cNvSpPr/>
                <p:nvPr/>
              </p:nvSpPr>
              <p:spPr>
                <a:xfrm>
                  <a:off x="3056216" y="4651009"/>
                  <a:ext cx="136478" cy="178989"/>
                </a:xfrm>
                <a:prstGeom prst="diamond">
                  <a:avLst/>
                </a:prstGeom>
                <a:gradFill flip="none" rotWithShape="1">
                  <a:gsLst>
                    <a:gs pos="98000">
                      <a:srgbClr val="0F13B1"/>
                    </a:gs>
                    <a:gs pos="5000">
                      <a:schemeClr val="accent1">
                        <a:tint val="44500"/>
                        <a:satMod val="160000"/>
                      </a:schemeClr>
                    </a:gs>
                    <a:gs pos="0">
                      <a:schemeClr val="accent1">
                        <a:tint val="23500"/>
                        <a:satMod val="160000"/>
                      </a:schemeClr>
                    </a:gs>
                  </a:gsLst>
                  <a:path path="shape">
                    <a:fillToRect l="50000" t="50000" r="50000" b="50000"/>
                  </a:path>
                  <a:tileRect/>
                </a:gra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88" name="Diamond 287"/>
                <p:cNvSpPr/>
                <p:nvPr/>
              </p:nvSpPr>
              <p:spPr>
                <a:xfrm>
                  <a:off x="2809032" y="4643679"/>
                  <a:ext cx="136478" cy="178989"/>
                </a:xfrm>
                <a:prstGeom prst="diamond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37" name="Octagon 336"/>
              <p:cNvSpPr/>
              <p:nvPr/>
            </p:nvSpPr>
            <p:spPr>
              <a:xfrm>
                <a:off x="5097594" y="4651009"/>
                <a:ext cx="154992" cy="168806"/>
              </a:xfrm>
              <a:prstGeom prst="octagon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86" name="Group 85"/>
          <p:cNvGrpSpPr/>
          <p:nvPr/>
        </p:nvGrpSpPr>
        <p:grpSpPr>
          <a:xfrm>
            <a:off x="222167" y="3261184"/>
            <a:ext cx="7513350" cy="246221"/>
            <a:chOff x="222167" y="3002946"/>
            <a:chExt cx="7513350" cy="246221"/>
          </a:xfrm>
        </p:grpSpPr>
        <p:sp>
          <p:nvSpPr>
            <p:cNvPr id="230" name="TextBox 229"/>
            <p:cNvSpPr txBox="1"/>
            <p:nvPr/>
          </p:nvSpPr>
          <p:spPr>
            <a:xfrm>
              <a:off x="222167" y="3002946"/>
              <a:ext cx="15635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Otolith Dysfunction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881805" y="3047333"/>
              <a:ext cx="4853712" cy="188225"/>
              <a:chOff x="2336881" y="3577002"/>
              <a:chExt cx="4853712" cy="188225"/>
            </a:xfrm>
          </p:grpSpPr>
          <p:grpSp>
            <p:nvGrpSpPr>
              <p:cNvPr id="64" name="Group 63"/>
              <p:cNvGrpSpPr/>
              <p:nvPr/>
            </p:nvGrpSpPr>
            <p:grpSpPr>
              <a:xfrm>
                <a:off x="2336881" y="3579402"/>
                <a:ext cx="4853712" cy="185825"/>
                <a:chOff x="2229301" y="3570166"/>
                <a:chExt cx="4853712" cy="185825"/>
              </a:xfrm>
            </p:grpSpPr>
            <p:grpSp>
              <p:nvGrpSpPr>
                <p:cNvPr id="12" name="Group 11"/>
                <p:cNvGrpSpPr/>
                <p:nvPr/>
              </p:nvGrpSpPr>
              <p:grpSpPr>
                <a:xfrm>
                  <a:off x="2229301" y="3659661"/>
                  <a:ext cx="4853712" cy="10431"/>
                  <a:chOff x="2086426" y="3339036"/>
                  <a:chExt cx="4853712" cy="10431"/>
                </a:xfrm>
              </p:grpSpPr>
              <p:cxnSp>
                <p:nvCxnSpPr>
                  <p:cNvPr id="200" name="Straight Connector 199"/>
                  <p:cNvCxnSpPr/>
                  <p:nvPr/>
                </p:nvCxnSpPr>
                <p:spPr>
                  <a:xfrm>
                    <a:off x="2086426" y="3349467"/>
                    <a:ext cx="418649" cy="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Straight Connector 200"/>
                  <p:cNvCxnSpPr/>
                  <p:nvPr/>
                </p:nvCxnSpPr>
                <p:spPr>
                  <a:xfrm>
                    <a:off x="2362200" y="3339036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2" name="Straight Connector 201"/>
                  <p:cNvCxnSpPr/>
                  <p:nvPr/>
                </p:nvCxnSpPr>
                <p:spPr>
                  <a:xfrm>
                    <a:off x="3276600" y="3339036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3" name="Straight Connector 202"/>
                  <p:cNvCxnSpPr/>
                  <p:nvPr/>
                </p:nvCxnSpPr>
                <p:spPr>
                  <a:xfrm>
                    <a:off x="4191000" y="3339036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tx1"/>
                    </a:solidFill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4" name="Straight Connector 203"/>
                  <p:cNvCxnSpPr/>
                  <p:nvPr/>
                </p:nvCxnSpPr>
                <p:spPr>
                  <a:xfrm>
                    <a:off x="5105400" y="3339036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tailEnd type="oval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5" name="Straight Connector 204"/>
                  <p:cNvCxnSpPr/>
                  <p:nvPr/>
                </p:nvCxnSpPr>
                <p:spPr>
                  <a:xfrm>
                    <a:off x="6025738" y="3339036"/>
                    <a:ext cx="914400" cy="0"/>
                  </a:xfrm>
                  <a:prstGeom prst="line">
                    <a:avLst/>
                  </a:prstGeom>
                  <a:ln w="19050" cap="flat" cmpd="sng">
                    <a:solidFill>
                      <a:schemeClr val="bg1">
                        <a:lumMod val="50000"/>
                      </a:schemeClr>
                    </a:solidFill>
                    <a:prstDash val="sysDash"/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76" name="Diamond 275"/>
                <p:cNvSpPr/>
                <p:nvPr/>
              </p:nvSpPr>
              <p:spPr>
                <a:xfrm>
                  <a:off x="2556673" y="3570166"/>
                  <a:ext cx="136478" cy="178989"/>
                </a:xfrm>
                <a:prstGeom prst="diamond">
                  <a:avLst/>
                </a:prstGeom>
                <a:solidFill>
                  <a:srgbClr val="0F13B1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1" name="Diamond 290"/>
                <p:cNvSpPr/>
                <p:nvPr/>
              </p:nvSpPr>
              <p:spPr>
                <a:xfrm>
                  <a:off x="2240113" y="3577002"/>
                  <a:ext cx="136478" cy="178989"/>
                </a:xfrm>
                <a:prstGeom prst="diamond">
                  <a:avLst/>
                </a:prstGeom>
                <a:solidFill>
                  <a:schemeClr val="bg1">
                    <a:lumMod val="65000"/>
                  </a:schemeClr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15" name="Diamond 314"/>
                <p:cNvSpPr/>
                <p:nvPr/>
              </p:nvSpPr>
              <p:spPr>
                <a:xfrm>
                  <a:off x="2608747" y="3572323"/>
                  <a:ext cx="136478" cy="178989"/>
                </a:xfrm>
                <a:prstGeom prst="diamond">
                  <a:avLst/>
                </a:prstGeom>
                <a:solidFill>
                  <a:srgbClr val="FFFF00"/>
                </a:solidFill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338" name="Octagon 337"/>
              <p:cNvSpPr/>
              <p:nvPr/>
            </p:nvSpPr>
            <p:spPr>
              <a:xfrm>
                <a:off x="5366653" y="3577002"/>
                <a:ext cx="154992" cy="168806"/>
              </a:xfrm>
              <a:prstGeom prst="octagon">
                <a:avLst/>
              </a:prstGeom>
              <a:solidFill>
                <a:srgbClr val="C0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cxnSp>
        <p:nvCxnSpPr>
          <p:cNvPr id="251" name="Straight Connector 250"/>
          <p:cNvCxnSpPr/>
          <p:nvPr/>
        </p:nvCxnSpPr>
        <p:spPr bwMode="auto">
          <a:xfrm flipV="1">
            <a:off x="6794619" y="798732"/>
            <a:ext cx="20895" cy="5145587"/>
          </a:xfrm>
          <a:prstGeom prst="line">
            <a:avLst/>
          </a:prstGeom>
          <a:ln w="9525">
            <a:solidFill>
              <a:schemeClr val="bg1">
                <a:lumMod val="50000"/>
              </a:schemeClr>
            </a:solidFill>
            <a:headEnd type="none" w="med" len="med"/>
            <a:tailEnd type="none" w="med" len="med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grpSp>
        <p:nvGrpSpPr>
          <p:cNvPr id="88" name="Group 87"/>
          <p:cNvGrpSpPr/>
          <p:nvPr/>
        </p:nvGrpSpPr>
        <p:grpSpPr>
          <a:xfrm>
            <a:off x="222167" y="3902322"/>
            <a:ext cx="7507167" cy="246221"/>
            <a:chOff x="222167" y="3633821"/>
            <a:chExt cx="7507167" cy="246221"/>
          </a:xfrm>
        </p:grpSpPr>
        <p:sp>
          <p:nvSpPr>
            <p:cNvPr id="232" name="TextBox 231"/>
            <p:cNvSpPr txBox="1"/>
            <p:nvPr/>
          </p:nvSpPr>
          <p:spPr>
            <a:xfrm>
              <a:off x="222167" y="3633821"/>
              <a:ext cx="15635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Epidemiology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227" name="Group 226"/>
            <p:cNvGrpSpPr/>
            <p:nvPr/>
          </p:nvGrpSpPr>
          <p:grpSpPr>
            <a:xfrm>
              <a:off x="2892617" y="3664824"/>
              <a:ext cx="4836717" cy="214993"/>
              <a:chOff x="2356929" y="3681976"/>
              <a:chExt cx="4836717" cy="214993"/>
            </a:xfrm>
          </p:grpSpPr>
          <p:cxnSp>
            <p:nvCxnSpPr>
              <p:cNvPr id="342" name="Straight Connector 341"/>
              <p:cNvCxnSpPr/>
              <p:nvPr/>
            </p:nvCxnSpPr>
            <p:spPr>
              <a:xfrm>
                <a:off x="5455467" y="3806658"/>
                <a:ext cx="816561" cy="7964"/>
              </a:xfrm>
              <a:prstGeom prst="line">
                <a:avLst/>
              </a:prstGeom>
              <a:ln w="19050" cap="flat" cmpd="sng">
                <a:solidFill>
                  <a:schemeClr val="bg1">
                    <a:lumMod val="50000"/>
                  </a:schemeClr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8" name="Group 7"/>
              <p:cNvGrpSpPr/>
              <p:nvPr/>
            </p:nvGrpSpPr>
            <p:grpSpPr>
              <a:xfrm>
                <a:off x="2356929" y="3681976"/>
                <a:ext cx="4836717" cy="214993"/>
                <a:chOff x="2347693" y="4273080"/>
                <a:chExt cx="4836717" cy="214993"/>
              </a:xfrm>
            </p:grpSpPr>
            <p:grpSp>
              <p:nvGrpSpPr>
                <p:cNvPr id="66" name="Group 65"/>
                <p:cNvGrpSpPr/>
                <p:nvPr/>
              </p:nvGrpSpPr>
              <p:grpSpPr>
                <a:xfrm>
                  <a:off x="2347693" y="4309084"/>
                  <a:ext cx="4836717" cy="178989"/>
                  <a:chOff x="2240113" y="4299848"/>
                  <a:chExt cx="4836717" cy="178989"/>
                </a:xfrm>
              </p:grpSpPr>
              <p:grpSp>
                <p:nvGrpSpPr>
                  <p:cNvPr id="10" name="Group 9"/>
                  <p:cNvGrpSpPr/>
                  <p:nvPr/>
                </p:nvGrpSpPr>
                <p:grpSpPr>
                  <a:xfrm>
                    <a:off x="2382988" y="4388526"/>
                    <a:ext cx="4693842" cy="7964"/>
                    <a:chOff x="2240113" y="4067901"/>
                    <a:chExt cx="4693842" cy="7964"/>
                  </a:xfrm>
                </p:grpSpPr>
                <p:cxnSp>
                  <p:nvCxnSpPr>
                    <p:cNvPr id="279" name="Straight Connector 278"/>
                    <p:cNvCxnSpPr/>
                    <p:nvPr/>
                  </p:nvCxnSpPr>
                  <p:spPr>
                    <a:xfrm flipV="1">
                      <a:off x="6015034" y="4071951"/>
                      <a:ext cx="918921" cy="3914"/>
                    </a:xfrm>
                    <a:prstGeom prst="line">
                      <a:avLst/>
                    </a:prstGeom>
                    <a:ln w="19050" cap="flat" cmpd="sng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0" name="Straight Connector 159"/>
                    <p:cNvCxnSpPr>
                      <a:stCxn id="289" idx="1"/>
                    </p:cNvCxnSpPr>
                    <p:nvPr/>
                  </p:nvCxnSpPr>
                  <p:spPr>
                    <a:xfrm>
                      <a:off x="2240113" y="4068718"/>
                      <a:ext cx="264962" cy="476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1" name="Straight Connector 160"/>
                    <p:cNvCxnSpPr/>
                    <p:nvPr/>
                  </p:nvCxnSpPr>
                  <p:spPr>
                    <a:xfrm>
                      <a:off x="2362200" y="4069194"/>
                      <a:ext cx="914400" cy="0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2" name="Straight Connector 161"/>
                    <p:cNvCxnSpPr/>
                    <p:nvPr/>
                  </p:nvCxnSpPr>
                  <p:spPr>
                    <a:xfrm>
                      <a:off x="3276600" y="4069194"/>
                      <a:ext cx="914400" cy="0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3" name="Straight Connector 162"/>
                    <p:cNvCxnSpPr/>
                    <p:nvPr/>
                  </p:nvCxnSpPr>
                  <p:spPr>
                    <a:xfrm>
                      <a:off x="4191000" y="4069194"/>
                      <a:ext cx="914400" cy="0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4" name="Straight Connector 163"/>
                    <p:cNvCxnSpPr/>
                    <p:nvPr/>
                  </p:nvCxnSpPr>
                  <p:spPr>
                    <a:xfrm flipV="1">
                      <a:off x="5105400" y="4067901"/>
                      <a:ext cx="369696" cy="1294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74" name="Diamond 273"/>
                  <p:cNvSpPr/>
                  <p:nvPr/>
                </p:nvSpPr>
                <p:spPr>
                  <a:xfrm>
                    <a:off x="2717593" y="4299848"/>
                    <a:ext cx="136478" cy="178989"/>
                  </a:xfrm>
                  <a:prstGeom prst="diamond">
                    <a:avLst/>
                  </a:prstGeom>
                  <a:solidFill>
                    <a:srgbClr val="0F13B1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89" name="Diamond 288"/>
                  <p:cNvSpPr/>
                  <p:nvPr/>
                </p:nvSpPr>
                <p:spPr>
                  <a:xfrm>
                    <a:off x="2240113" y="4299848"/>
                    <a:ext cx="136478" cy="178989"/>
                  </a:xfrm>
                  <a:prstGeom prst="diamond">
                    <a:avLst/>
                  </a:prstGeom>
                  <a:solidFill>
                    <a:schemeClr val="bg1">
                      <a:lumMod val="6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336" name="Octagon 335"/>
                <p:cNvSpPr/>
                <p:nvPr/>
              </p:nvSpPr>
              <p:spPr>
                <a:xfrm>
                  <a:off x="5556377" y="4273080"/>
                  <a:ext cx="154992" cy="168806"/>
                </a:xfrm>
                <a:prstGeom prst="octagon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</p:grpSp>
      <p:grpSp>
        <p:nvGrpSpPr>
          <p:cNvPr id="92" name="Group 91"/>
          <p:cNvGrpSpPr/>
          <p:nvPr/>
        </p:nvGrpSpPr>
        <p:grpSpPr>
          <a:xfrm>
            <a:off x="222167" y="4543460"/>
            <a:ext cx="7507991" cy="246221"/>
            <a:chOff x="222167" y="4326829"/>
            <a:chExt cx="7507991" cy="246221"/>
          </a:xfrm>
        </p:grpSpPr>
        <p:sp>
          <p:nvSpPr>
            <p:cNvPr id="146" name="TextBox 145"/>
            <p:cNvSpPr txBox="1"/>
            <p:nvPr/>
          </p:nvSpPr>
          <p:spPr>
            <a:xfrm>
              <a:off x="222167" y="4326829"/>
              <a:ext cx="28689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rgbClr val="009900"/>
                  </a:solidFill>
                  <a:latin typeface="+mj-lt"/>
                </a:rPr>
                <a:t>Novel White Matter Imaging Diagnosis</a:t>
              </a:r>
              <a:endParaRPr lang="en-US" sz="1000" b="1" dirty="0">
                <a:solidFill>
                  <a:srgbClr val="009900"/>
                </a:solidFill>
                <a:latin typeface="+mj-lt"/>
              </a:endParaRPr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3478301" y="4371536"/>
              <a:ext cx="4251857" cy="187584"/>
              <a:chOff x="2933377" y="4426211"/>
              <a:chExt cx="4251857" cy="187584"/>
            </a:xfrm>
          </p:grpSpPr>
          <p:grpSp>
            <p:nvGrpSpPr>
              <p:cNvPr id="23" name="Group 22"/>
              <p:cNvGrpSpPr/>
              <p:nvPr/>
            </p:nvGrpSpPr>
            <p:grpSpPr>
              <a:xfrm>
                <a:off x="2933377" y="4426211"/>
                <a:ext cx="4251857" cy="187584"/>
                <a:chOff x="2933377" y="5081967"/>
                <a:chExt cx="4251857" cy="187584"/>
              </a:xfrm>
            </p:grpSpPr>
            <p:grpSp>
              <p:nvGrpSpPr>
                <p:cNvPr id="68" name="Group 67"/>
                <p:cNvGrpSpPr/>
                <p:nvPr/>
              </p:nvGrpSpPr>
              <p:grpSpPr>
                <a:xfrm>
                  <a:off x="2933377" y="5081967"/>
                  <a:ext cx="4251857" cy="187584"/>
                  <a:chOff x="2825797" y="5072731"/>
                  <a:chExt cx="4251857" cy="187584"/>
                </a:xfrm>
              </p:grpSpPr>
              <p:grpSp>
                <p:nvGrpSpPr>
                  <p:cNvPr id="4" name="Group 3"/>
                  <p:cNvGrpSpPr/>
                  <p:nvPr/>
                </p:nvGrpSpPr>
                <p:grpSpPr>
                  <a:xfrm>
                    <a:off x="2825797" y="5162225"/>
                    <a:ext cx="4251857" cy="8596"/>
                    <a:chOff x="2698842" y="5196448"/>
                    <a:chExt cx="4251857" cy="8596"/>
                  </a:xfrm>
                </p:grpSpPr>
                <p:cxnSp>
                  <p:nvCxnSpPr>
                    <p:cNvPr id="149" name="Straight Connector 148"/>
                    <p:cNvCxnSpPr>
                      <a:stCxn id="287" idx="1"/>
                    </p:cNvCxnSpPr>
                    <p:nvPr/>
                  </p:nvCxnSpPr>
                  <p:spPr>
                    <a:xfrm flipV="1">
                      <a:off x="2698842" y="5201540"/>
                      <a:ext cx="595451" cy="3504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5" name="Straight Connector 164"/>
                    <p:cNvCxnSpPr/>
                    <p:nvPr/>
                  </p:nvCxnSpPr>
                  <p:spPr>
                    <a:xfrm>
                      <a:off x="3292520" y="5196734"/>
                      <a:ext cx="914400" cy="0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6" name="Straight Connector 165"/>
                    <p:cNvCxnSpPr/>
                    <p:nvPr/>
                  </p:nvCxnSpPr>
                  <p:spPr>
                    <a:xfrm>
                      <a:off x="4206920" y="5196734"/>
                      <a:ext cx="914400" cy="0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tailEnd type="oval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7" name="Straight Connector 166"/>
                    <p:cNvCxnSpPr/>
                    <p:nvPr/>
                  </p:nvCxnSpPr>
                  <p:spPr>
                    <a:xfrm flipV="1">
                      <a:off x="5121320" y="5196448"/>
                      <a:ext cx="822274" cy="286"/>
                    </a:xfrm>
                    <a:prstGeom prst="line">
                      <a:avLst/>
                    </a:prstGeom>
                    <a:ln w="15875" cap="flat" cmpd="sng">
                      <a:solidFill>
                        <a:schemeClr val="tx1"/>
                      </a:solidFill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47" name="Straight Connector 146"/>
                    <p:cNvCxnSpPr/>
                    <p:nvPr/>
                  </p:nvCxnSpPr>
                  <p:spPr>
                    <a:xfrm flipV="1">
                      <a:off x="5872351" y="5199280"/>
                      <a:ext cx="1078348" cy="2260"/>
                    </a:xfrm>
                    <a:prstGeom prst="line">
                      <a:avLst/>
                    </a:prstGeom>
                    <a:ln w="19050" cap="flat" cmpd="sng">
                      <a:solidFill>
                        <a:schemeClr val="bg1">
                          <a:lumMod val="50000"/>
                        </a:schemeClr>
                      </a:solidFill>
                      <a:prstDash val="sysDash"/>
                      <a:headEnd type="none" w="med" len="med"/>
                      <a:tailEnd type="none" w="med" len="med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68" name="Diamond 267"/>
                  <p:cNvSpPr/>
                  <p:nvPr/>
                </p:nvSpPr>
                <p:spPr>
                  <a:xfrm>
                    <a:off x="3056216" y="5072731"/>
                    <a:ext cx="136478" cy="178989"/>
                  </a:xfrm>
                  <a:prstGeom prst="diamond">
                    <a:avLst/>
                  </a:prstGeom>
                  <a:gradFill flip="none" rotWithShape="1">
                    <a:gsLst>
                      <a:gs pos="98000">
                        <a:srgbClr val="0F13B1"/>
                      </a:gs>
                      <a:gs pos="5000">
                        <a:schemeClr val="accent1">
                          <a:tint val="44500"/>
                          <a:satMod val="160000"/>
                        </a:schemeClr>
                      </a:gs>
                      <a:gs pos="0">
                        <a:schemeClr val="accent1">
                          <a:tint val="23500"/>
                          <a:satMod val="160000"/>
                        </a:schemeClr>
                      </a:gs>
                    </a:gsLst>
                    <a:path path="shape">
                      <a:fillToRect l="50000" t="50000" r="50000" b="50000"/>
                    </a:path>
                    <a:tileRect/>
                  </a:gra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87" name="Diamond 286"/>
                  <p:cNvSpPr/>
                  <p:nvPr/>
                </p:nvSpPr>
                <p:spPr>
                  <a:xfrm>
                    <a:off x="2825797" y="5081326"/>
                    <a:ext cx="136478" cy="178989"/>
                  </a:xfrm>
                  <a:prstGeom prst="diamond">
                    <a:avLst/>
                  </a:prstGeom>
                  <a:solidFill>
                    <a:schemeClr val="bg1">
                      <a:lumMod val="65000"/>
                    </a:schemeClr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sp>
              <p:nvSpPr>
                <p:cNvPr id="334" name="Octagon 333"/>
                <p:cNvSpPr/>
                <p:nvPr/>
              </p:nvSpPr>
              <p:spPr>
                <a:xfrm>
                  <a:off x="5912667" y="5082914"/>
                  <a:ext cx="154992" cy="168806"/>
                </a:xfrm>
                <a:prstGeom prst="octagon">
                  <a:avLst/>
                </a:prstGeom>
                <a:solidFill>
                  <a:srgbClr val="C0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cxnSp>
            <p:nvCxnSpPr>
              <p:cNvPr id="345" name="Straight Connector 344"/>
              <p:cNvCxnSpPr/>
              <p:nvPr/>
            </p:nvCxnSpPr>
            <p:spPr>
              <a:xfrm>
                <a:off x="6178129" y="4506236"/>
                <a:ext cx="87360" cy="8829"/>
              </a:xfrm>
              <a:prstGeom prst="line">
                <a:avLst/>
              </a:prstGeom>
              <a:ln w="19050" cap="flat" cmpd="sng">
                <a:solidFill>
                  <a:schemeClr val="bg1">
                    <a:lumMod val="50000"/>
                  </a:schemeClr>
                </a:solidFill>
                <a:prstDash val="sys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4" name="Group 93"/>
          <p:cNvGrpSpPr/>
          <p:nvPr/>
        </p:nvGrpSpPr>
        <p:grpSpPr>
          <a:xfrm>
            <a:off x="219827" y="5184598"/>
            <a:ext cx="7483945" cy="246221"/>
            <a:chOff x="219827" y="4956366"/>
            <a:chExt cx="7483945" cy="246221"/>
          </a:xfrm>
        </p:grpSpPr>
        <p:sp>
          <p:nvSpPr>
            <p:cNvPr id="233" name="TextBox 232"/>
            <p:cNvSpPr txBox="1"/>
            <p:nvPr/>
          </p:nvSpPr>
          <p:spPr>
            <a:xfrm>
              <a:off x="219827" y="4956366"/>
              <a:ext cx="266010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Visual Sensory Impairments and mTBI</a:t>
              </a:r>
              <a:endParaRPr lang="en-US" sz="10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grpSp>
          <p:nvGrpSpPr>
            <p:cNvPr id="235" name="Group 234"/>
            <p:cNvGrpSpPr/>
            <p:nvPr/>
          </p:nvGrpSpPr>
          <p:grpSpPr>
            <a:xfrm>
              <a:off x="3583559" y="5004734"/>
              <a:ext cx="4120213" cy="180262"/>
              <a:chOff x="2957439" y="5812280"/>
              <a:chExt cx="4120213" cy="180262"/>
            </a:xfrm>
          </p:grpSpPr>
          <p:grpSp>
            <p:nvGrpSpPr>
              <p:cNvPr id="238" name="Group 237"/>
              <p:cNvGrpSpPr/>
              <p:nvPr/>
            </p:nvGrpSpPr>
            <p:grpSpPr>
              <a:xfrm>
                <a:off x="2960742" y="5901775"/>
                <a:ext cx="4116910" cy="1272"/>
                <a:chOff x="2767081" y="5196734"/>
                <a:chExt cx="4183618" cy="2454034"/>
              </a:xfrm>
            </p:grpSpPr>
            <p:cxnSp>
              <p:nvCxnSpPr>
                <p:cNvPr id="241" name="Straight Connector 240"/>
                <p:cNvCxnSpPr/>
                <p:nvPr/>
              </p:nvCxnSpPr>
              <p:spPr>
                <a:xfrm>
                  <a:off x="6023599" y="5196734"/>
                  <a:ext cx="927100" cy="2545"/>
                </a:xfrm>
                <a:prstGeom prst="line">
                  <a:avLst/>
                </a:prstGeom>
                <a:ln w="19050" cap="flat" cmpd="sng">
                  <a:solidFill>
                    <a:schemeClr val="bg1">
                      <a:lumMod val="5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5" name="Straight Connector 244"/>
                <p:cNvCxnSpPr/>
                <p:nvPr/>
              </p:nvCxnSpPr>
              <p:spPr>
                <a:xfrm>
                  <a:off x="2767081" y="5196734"/>
                  <a:ext cx="490093" cy="2454034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Straight Connector 245"/>
                <p:cNvCxnSpPr/>
                <p:nvPr/>
              </p:nvCxnSpPr>
              <p:spPr>
                <a:xfrm>
                  <a:off x="32925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Straight Connector 252"/>
                <p:cNvCxnSpPr/>
                <p:nvPr/>
              </p:nvCxnSpPr>
              <p:spPr>
                <a:xfrm>
                  <a:off x="42069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4" name="Straight Connector 253"/>
                <p:cNvCxnSpPr/>
                <p:nvPr/>
              </p:nvCxnSpPr>
              <p:spPr>
                <a:xfrm>
                  <a:off x="51213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9" name="Diamond 238"/>
              <p:cNvSpPr/>
              <p:nvPr/>
            </p:nvSpPr>
            <p:spPr>
              <a:xfrm>
                <a:off x="3199202" y="5812280"/>
                <a:ext cx="136478" cy="178989"/>
              </a:xfrm>
              <a:prstGeom prst="diamond">
                <a:avLst/>
              </a:prstGeom>
              <a:gradFill flip="none" rotWithShape="1">
                <a:gsLst>
                  <a:gs pos="98000">
                    <a:srgbClr val="0F13B1"/>
                  </a:gs>
                  <a:gs pos="5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40" name="Diamond 239"/>
              <p:cNvSpPr/>
              <p:nvPr/>
            </p:nvSpPr>
            <p:spPr>
              <a:xfrm>
                <a:off x="2957439" y="5813553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93" name="Group 92"/>
          <p:cNvGrpSpPr/>
          <p:nvPr/>
        </p:nvGrpSpPr>
        <p:grpSpPr>
          <a:xfrm>
            <a:off x="215215" y="4864029"/>
            <a:ext cx="7483945" cy="246221"/>
            <a:chOff x="215215" y="4674674"/>
            <a:chExt cx="7483945" cy="246221"/>
          </a:xfrm>
        </p:grpSpPr>
        <p:sp>
          <p:nvSpPr>
            <p:cNvPr id="255" name="TextBox 254"/>
            <p:cNvSpPr txBox="1"/>
            <p:nvPr/>
          </p:nvSpPr>
          <p:spPr>
            <a:xfrm>
              <a:off x="215215" y="4674674"/>
              <a:ext cx="31479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Neurobiology of Veterans Exposed to Blast</a:t>
              </a:r>
              <a:endParaRPr lang="en-US" sz="10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grpSp>
          <p:nvGrpSpPr>
            <p:cNvPr id="256" name="Group 255"/>
            <p:cNvGrpSpPr/>
            <p:nvPr/>
          </p:nvGrpSpPr>
          <p:grpSpPr>
            <a:xfrm>
              <a:off x="3578947" y="4723042"/>
              <a:ext cx="4120213" cy="180262"/>
              <a:chOff x="2957439" y="5812280"/>
              <a:chExt cx="4120213" cy="180262"/>
            </a:xfrm>
          </p:grpSpPr>
          <p:grpSp>
            <p:nvGrpSpPr>
              <p:cNvPr id="257" name="Group 256"/>
              <p:cNvGrpSpPr/>
              <p:nvPr/>
            </p:nvGrpSpPr>
            <p:grpSpPr>
              <a:xfrm>
                <a:off x="2960742" y="5901775"/>
                <a:ext cx="4116910" cy="1272"/>
                <a:chOff x="2767081" y="5196734"/>
                <a:chExt cx="4183618" cy="2454034"/>
              </a:xfrm>
            </p:grpSpPr>
            <p:cxnSp>
              <p:nvCxnSpPr>
                <p:cNvPr id="263" name="Straight Connector 262"/>
                <p:cNvCxnSpPr/>
                <p:nvPr/>
              </p:nvCxnSpPr>
              <p:spPr>
                <a:xfrm>
                  <a:off x="6023599" y="5196734"/>
                  <a:ext cx="927100" cy="2545"/>
                </a:xfrm>
                <a:prstGeom prst="line">
                  <a:avLst/>
                </a:prstGeom>
                <a:ln w="19050" cap="flat" cmpd="sng">
                  <a:solidFill>
                    <a:schemeClr val="bg1">
                      <a:lumMod val="5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4" name="Straight Connector 263"/>
                <p:cNvCxnSpPr/>
                <p:nvPr/>
              </p:nvCxnSpPr>
              <p:spPr>
                <a:xfrm>
                  <a:off x="2767081" y="5196734"/>
                  <a:ext cx="490093" cy="2454034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>
                  <a:off x="32925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9" name="Straight Connector 268"/>
                <p:cNvCxnSpPr/>
                <p:nvPr/>
              </p:nvCxnSpPr>
              <p:spPr>
                <a:xfrm>
                  <a:off x="42069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7" name="Straight Connector 276"/>
                <p:cNvCxnSpPr/>
                <p:nvPr/>
              </p:nvCxnSpPr>
              <p:spPr>
                <a:xfrm>
                  <a:off x="51213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9" name="Diamond 258"/>
              <p:cNvSpPr/>
              <p:nvPr/>
            </p:nvSpPr>
            <p:spPr>
              <a:xfrm>
                <a:off x="3199202" y="5812280"/>
                <a:ext cx="136478" cy="178989"/>
              </a:xfrm>
              <a:prstGeom prst="diamond">
                <a:avLst/>
              </a:prstGeom>
              <a:gradFill flip="none" rotWithShape="1">
                <a:gsLst>
                  <a:gs pos="98000">
                    <a:srgbClr val="0F13B1"/>
                  </a:gs>
                  <a:gs pos="5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62" name="Diamond 261"/>
              <p:cNvSpPr/>
              <p:nvPr/>
            </p:nvSpPr>
            <p:spPr>
              <a:xfrm>
                <a:off x="2957439" y="5813553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95" name="Group 94"/>
          <p:cNvGrpSpPr/>
          <p:nvPr/>
        </p:nvGrpSpPr>
        <p:grpSpPr>
          <a:xfrm>
            <a:off x="219827" y="5505167"/>
            <a:ext cx="7483945" cy="246221"/>
            <a:chOff x="219827" y="5160030"/>
            <a:chExt cx="7483945" cy="246221"/>
          </a:xfrm>
        </p:grpSpPr>
        <p:sp>
          <p:nvSpPr>
            <p:cNvPr id="296" name="TextBox 295"/>
            <p:cNvSpPr txBox="1"/>
            <p:nvPr/>
          </p:nvSpPr>
          <p:spPr>
            <a:xfrm>
              <a:off x="219827" y="5160030"/>
              <a:ext cx="25018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b="1" dirty="0" smtClean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Correlates of Neurodegeneration</a:t>
              </a:r>
              <a:endParaRPr lang="en-US" sz="10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</p:txBody>
        </p:sp>
        <p:grpSp>
          <p:nvGrpSpPr>
            <p:cNvPr id="297" name="Group 296"/>
            <p:cNvGrpSpPr/>
            <p:nvPr/>
          </p:nvGrpSpPr>
          <p:grpSpPr>
            <a:xfrm>
              <a:off x="3583559" y="5208398"/>
              <a:ext cx="4120213" cy="180262"/>
              <a:chOff x="2957439" y="5812280"/>
              <a:chExt cx="4120213" cy="180262"/>
            </a:xfrm>
          </p:grpSpPr>
          <p:grpSp>
            <p:nvGrpSpPr>
              <p:cNvPr id="305" name="Group 304"/>
              <p:cNvGrpSpPr/>
              <p:nvPr/>
            </p:nvGrpSpPr>
            <p:grpSpPr>
              <a:xfrm>
                <a:off x="2960742" y="5901775"/>
                <a:ext cx="4116910" cy="1272"/>
                <a:chOff x="2767081" y="5196734"/>
                <a:chExt cx="4183618" cy="2454034"/>
              </a:xfrm>
            </p:grpSpPr>
            <p:cxnSp>
              <p:nvCxnSpPr>
                <p:cNvPr id="333" name="Straight Connector 332"/>
                <p:cNvCxnSpPr/>
                <p:nvPr/>
              </p:nvCxnSpPr>
              <p:spPr>
                <a:xfrm>
                  <a:off x="6023599" y="5196734"/>
                  <a:ext cx="927100" cy="2545"/>
                </a:xfrm>
                <a:prstGeom prst="line">
                  <a:avLst/>
                </a:prstGeom>
                <a:ln w="19050" cap="flat" cmpd="sng">
                  <a:solidFill>
                    <a:schemeClr val="bg1">
                      <a:lumMod val="50000"/>
                    </a:schemeClr>
                  </a:solidFill>
                  <a:prstDash val="sys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Straight Connector 334"/>
                <p:cNvCxnSpPr/>
                <p:nvPr/>
              </p:nvCxnSpPr>
              <p:spPr>
                <a:xfrm>
                  <a:off x="2767081" y="5196734"/>
                  <a:ext cx="490093" cy="2454034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Straight Connector 338"/>
                <p:cNvCxnSpPr/>
                <p:nvPr/>
              </p:nvCxnSpPr>
              <p:spPr>
                <a:xfrm>
                  <a:off x="32925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Straight Connector 339"/>
                <p:cNvCxnSpPr/>
                <p:nvPr/>
              </p:nvCxnSpPr>
              <p:spPr>
                <a:xfrm>
                  <a:off x="42069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1" name="Straight Connector 340"/>
                <p:cNvCxnSpPr/>
                <p:nvPr/>
              </p:nvCxnSpPr>
              <p:spPr>
                <a:xfrm>
                  <a:off x="5121320" y="5196734"/>
                  <a:ext cx="914400" cy="0"/>
                </a:xfrm>
                <a:prstGeom prst="line">
                  <a:avLst/>
                </a:prstGeom>
                <a:ln w="15875" cap="flat" cmpd="sng">
                  <a:solidFill>
                    <a:schemeClr val="tx1"/>
                  </a:solidFill>
                  <a:tailEnd type="oval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2" name="Diamond 311"/>
              <p:cNvSpPr/>
              <p:nvPr/>
            </p:nvSpPr>
            <p:spPr>
              <a:xfrm>
                <a:off x="3199202" y="5812280"/>
                <a:ext cx="136478" cy="178989"/>
              </a:xfrm>
              <a:prstGeom prst="diamond">
                <a:avLst/>
              </a:prstGeom>
              <a:gradFill flip="none" rotWithShape="1">
                <a:gsLst>
                  <a:gs pos="98000">
                    <a:srgbClr val="0F13B1"/>
                  </a:gs>
                  <a:gs pos="5000">
                    <a:schemeClr val="accent1">
                      <a:tint val="44500"/>
                      <a:satMod val="160000"/>
                    </a:schemeClr>
                  </a:gs>
                  <a:gs pos="0">
                    <a:schemeClr val="accent1">
                      <a:tint val="23500"/>
                      <a:satMod val="16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8" name="Diamond 327"/>
              <p:cNvSpPr/>
              <p:nvPr/>
            </p:nvSpPr>
            <p:spPr>
              <a:xfrm>
                <a:off x="2957439" y="5813553"/>
                <a:ext cx="136478" cy="178989"/>
              </a:xfrm>
              <a:prstGeom prst="diamond">
                <a:avLst/>
              </a:prstGeom>
              <a:solidFill>
                <a:schemeClr val="bg1">
                  <a:lumMod val="6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</p:grpSp>
      <p:sp>
        <p:nvSpPr>
          <p:cNvPr id="286" name="Octagon 285"/>
          <p:cNvSpPr/>
          <p:nvPr/>
        </p:nvSpPr>
        <p:spPr>
          <a:xfrm>
            <a:off x="6559460" y="4927199"/>
            <a:ext cx="154992" cy="168806"/>
          </a:xfrm>
          <a:prstGeom prst="oct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3" name="Octagon 342"/>
          <p:cNvSpPr/>
          <p:nvPr/>
        </p:nvSpPr>
        <p:spPr>
          <a:xfrm>
            <a:off x="6559460" y="5231999"/>
            <a:ext cx="154992" cy="168806"/>
          </a:xfrm>
          <a:prstGeom prst="oct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4" name="Octagon 343"/>
          <p:cNvSpPr/>
          <p:nvPr/>
        </p:nvSpPr>
        <p:spPr>
          <a:xfrm>
            <a:off x="6574700" y="5552039"/>
            <a:ext cx="154992" cy="168806"/>
          </a:xfrm>
          <a:prstGeom prst="octagon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1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Current Budget and Study Break Down</a:t>
            </a:r>
            <a:endParaRPr lang="en-US" sz="3200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9267482"/>
              </p:ext>
            </p:extLst>
          </p:nvPr>
        </p:nvGraphicFramePr>
        <p:xfrm>
          <a:off x="4191000" y="1371600"/>
          <a:ext cx="48006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6282178"/>
              </p:ext>
            </p:extLst>
          </p:nvPr>
        </p:nvGraphicFramePr>
        <p:xfrm>
          <a:off x="152400" y="1447800"/>
          <a:ext cx="4343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7543800" y="4648200"/>
            <a:ext cx="4572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772400" y="4419600"/>
            <a:ext cx="2286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8001000" y="3733800"/>
            <a:ext cx="2286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334000" y="5320873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Structural &amp; Functional (Taber)
6.1%</a:t>
            </a:r>
          </a:p>
          <a:p>
            <a:endParaRPr lang="en-US" dirty="0"/>
          </a:p>
        </p:txBody>
      </p:sp>
      <p:sp>
        <p:nvSpPr>
          <p:cNvPr id="16" name="TextBox 1"/>
          <p:cNvSpPr txBox="1"/>
          <p:nvPr/>
        </p:nvSpPr>
        <p:spPr>
          <a:xfrm>
            <a:off x="6629400" y="5507771"/>
            <a:ext cx="1219200" cy="457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1000" dirty="0" smtClean="0">
                <a:latin typeface="Calibri" pitchFamily="34" charset="0"/>
              </a:rPr>
              <a:t>Vestibular (Klier)
1.1%</a:t>
            </a:r>
          </a:p>
        </p:txBody>
      </p:sp>
      <p:sp>
        <p:nvSpPr>
          <p:cNvPr id="17" name="TextBox 1"/>
          <p:cNvSpPr txBox="1"/>
          <p:nvPr/>
        </p:nvSpPr>
        <p:spPr>
          <a:xfrm>
            <a:off x="7353300" y="5001145"/>
            <a:ext cx="1295400" cy="429905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>
              <a:defRPr sz="10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endParaRPr lang="en-US" dirty="0">
              <a:latin typeface="Calibri" pitchFamily="34" charset="0"/>
            </a:endParaRPr>
          </a:p>
          <a:p>
            <a:pPr algn="ctr" rtl="0">
              <a:defRPr sz="10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latin typeface="Calibri" pitchFamily="34" charset="0"/>
              </a:rPr>
              <a:t>DTI Standardization
3.5%</a:t>
            </a:r>
          </a:p>
          <a:p>
            <a:endParaRPr lang="en-US" sz="1100" dirty="0">
              <a:latin typeface="Calibri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7010400" y="5001145"/>
            <a:ext cx="76200" cy="50662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TextBox 1"/>
          <p:cNvSpPr txBox="1"/>
          <p:nvPr/>
        </p:nvSpPr>
        <p:spPr>
          <a:xfrm>
            <a:off x="7772400" y="4724400"/>
            <a:ext cx="1524000" cy="457200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en-US" sz="1000" dirty="0" smtClean="0">
                <a:latin typeface="Calibri" pitchFamily="34" charset="0"/>
              </a:rPr>
              <a:t>Otolith Dysfunction                                                                                                               (Akin) 2.6%</a:t>
            </a:r>
          </a:p>
          <a:p>
            <a:endParaRPr lang="en-US" sz="10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914400" y="2133600"/>
            <a:ext cx="381000" cy="3048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62000" y="2819400"/>
            <a:ext cx="3429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-285750" y="3124200"/>
            <a:ext cx="141922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>
                <a:latin typeface="Calibri" pitchFamily="34" charset="0"/>
              </a:rPr>
              <a:t>Neuropathology</a:t>
            </a:r>
          </a:p>
          <a:p>
            <a:pPr algn="ctr"/>
            <a:r>
              <a:rPr lang="en-US" sz="1000" dirty="0" smtClean="0">
                <a:latin typeface="Calibri" pitchFamily="34" charset="0"/>
              </a:rPr>
              <a:t>Core</a:t>
            </a:r>
            <a:r>
              <a:rPr lang="en-US" sz="1000" dirty="0">
                <a:latin typeface="Calibri" pitchFamily="34" charset="0"/>
              </a:rPr>
              <a:t>
4.5</a:t>
            </a:r>
            <a:r>
              <a:rPr lang="en-US" sz="1000" dirty="0" smtClean="0">
                <a:latin typeface="Calibri" pitchFamily="34" charset="0"/>
              </a:rPr>
              <a:t>%</a:t>
            </a:r>
            <a:endParaRPr lang="en-US" sz="1000" dirty="0">
              <a:latin typeface="Calibri" pitchFamily="34" charset="0"/>
            </a:endParaRPr>
          </a:p>
        </p:txBody>
      </p:sp>
      <p:cxnSp>
        <p:nvCxnSpPr>
          <p:cNvPr id="32" name="Straight Connector 31"/>
          <p:cNvCxnSpPr/>
          <p:nvPr/>
        </p:nvCxnSpPr>
        <p:spPr>
          <a:xfrm>
            <a:off x="609600" y="3401199"/>
            <a:ext cx="3238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1371600" y="4648200"/>
            <a:ext cx="381000" cy="1524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1495425" y="4904601"/>
            <a:ext cx="1143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Calibri" pitchFamily="34" charset="0"/>
              </a:rPr>
              <a:t>Neuroimaging Core
8.6</a:t>
            </a:r>
            <a:r>
              <a:rPr lang="en-US" sz="1000" dirty="0" smtClean="0">
                <a:latin typeface="Calibri" pitchFamily="34" charset="0"/>
              </a:rPr>
              <a:t>%</a:t>
            </a:r>
            <a:endParaRPr lang="en-US" sz="1000" dirty="0">
              <a:latin typeface="Calibri" pitchFamily="34" charset="0"/>
            </a:endParaRPr>
          </a:p>
        </p:txBody>
      </p:sp>
      <p:cxnSp>
        <p:nvCxnSpPr>
          <p:cNvPr id="37" name="Straight Connector 36"/>
          <p:cNvCxnSpPr>
            <a:stCxn id="35" idx="0"/>
          </p:cNvCxnSpPr>
          <p:nvPr/>
        </p:nvCxnSpPr>
        <p:spPr>
          <a:xfrm flipV="1">
            <a:off x="2066925" y="4800601"/>
            <a:ext cx="66675" cy="1040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3124200" y="4648200"/>
            <a:ext cx="533400" cy="76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CENC: DoD and VA Budget Breakdown ($62.1M)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4595582"/>
              </p:ext>
            </p:extLst>
          </p:nvPr>
        </p:nvGraphicFramePr>
        <p:xfrm>
          <a:off x="533400" y="17526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414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4574</TotalTime>
  <Words>472</Words>
  <Application>Microsoft Office PowerPoint</Application>
  <PresentationFormat>On-screen Show (4:3)</PresentationFormat>
  <Paragraphs>80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Wingdings 2</vt:lpstr>
      <vt:lpstr>Office Theme</vt:lpstr>
      <vt:lpstr>Chronic Effects of Neurotrauma Consortium</vt:lpstr>
      <vt:lpstr>PowerPoint Presentation</vt:lpstr>
      <vt:lpstr>PowerPoint Presentation</vt:lpstr>
      <vt:lpstr>Current Budget and Study Break Down</vt:lpstr>
      <vt:lpstr>CENC: DoD and VA Budget Breakdown ($62.1M)</vt:lpstr>
    </vt:vector>
  </TitlesOfParts>
  <Company>RTI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Biostatistics, Data Management &amp; Study Management Core</dc:title>
  <dc:creator>Rick Williams</dc:creator>
  <cp:lastModifiedBy>Feats Inc</cp:lastModifiedBy>
  <cp:revision>115</cp:revision>
  <dcterms:created xsi:type="dcterms:W3CDTF">2014-05-02T14:42:14Z</dcterms:created>
  <dcterms:modified xsi:type="dcterms:W3CDTF">2015-05-27T15:58:42Z</dcterms:modified>
</cp:coreProperties>
</file>